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19"/>
  </p:notesMasterIdLst>
  <p:handoutMasterIdLst>
    <p:handoutMasterId r:id="rId20"/>
  </p:handoutMasterIdLst>
  <p:sldIdLst>
    <p:sldId id="292" r:id="rId6"/>
    <p:sldId id="294" r:id="rId7"/>
    <p:sldId id="293" r:id="rId8"/>
    <p:sldId id="295" r:id="rId9"/>
    <p:sldId id="339" r:id="rId10"/>
    <p:sldId id="342" r:id="rId11"/>
    <p:sldId id="356" r:id="rId12"/>
    <p:sldId id="298" r:id="rId13"/>
    <p:sldId id="299" r:id="rId14"/>
    <p:sldId id="303" r:id="rId15"/>
    <p:sldId id="372" r:id="rId16"/>
    <p:sldId id="307" r:id="rId17"/>
    <p:sldId id="371" r:id="rId18"/>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naM" initials="B" lastIdx="0" clrIdx="0">
    <p:extLst>
      <p:ext uri="{19B8F6BF-5375-455C-9EA6-DF929625EA0E}">
        <p15:presenceInfo xmlns:p15="http://schemas.microsoft.com/office/powerpoint/2012/main" userId="Briann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7314"/>
    <a:srgbClr val="623C95"/>
    <a:srgbClr val="F689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p:restoredTop sz="54302" autoAdjust="0"/>
  </p:normalViewPr>
  <p:slideViewPr>
    <p:cSldViewPr snapToGrid="0" snapToObjects="1">
      <p:cViewPr varScale="1">
        <p:scale>
          <a:sx n="37" d="100"/>
          <a:sy n="37" d="100"/>
        </p:scale>
        <p:origin x="1402" y="43"/>
      </p:cViewPr>
      <p:guideLst/>
    </p:cSldViewPr>
  </p:slideViewPr>
  <p:notesTextViewPr>
    <p:cViewPr>
      <p:scale>
        <a:sx n="1" d="1"/>
        <a:sy n="1" d="1"/>
      </p:scale>
      <p:origin x="0" y="0"/>
    </p:cViewPr>
  </p:notesTextViewPr>
  <p:notesViewPr>
    <p:cSldViewPr snapToGrid="0" snapToObjects="1">
      <p:cViewPr>
        <p:scale>
          <a:sx n="98" d="100"/>
          <a:sy n="98" d="100"/>
        </p:scale>
        <p:origin x="1992" y="-7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92BE92D0-C0D0-4F96-9C1D-D83032A6EE12}" type="datetimeFigureOut">
              <a:rPr lang="en-AU" smtClean="0"/>
              <a:t>27/06/2019</a:t>
            </a:fld>
            <a:endParaRPr lang="en-AU"/>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B313880E-D381-4B8B-B496-012171DE493B}" type="slidenum">
              <a:rPr lang="en-AU" smtClean="0"/>
              <a:t>‹#›</a:t>
            </a:fld>
            <a:endParaRPr lang="en-AU"/>
          </a:p>
        </p:txBody>
      </p:sp>
    </p:spTree>
    <p:extLst>
      <p:ext uri="{BB962C8B-B14F-4D97-AF65-F5344CB8AC3E}">
        <p14:creationId xmlns:p14="http://schemas.microsoft.com/office/powerpoint/2010/main" val="3171603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A9FCB228-0CA7-40D9-AB48-FDD8CBB652D3}" type="datetimeFigureOut">
              <a:rPr lang="en-AU" smtClean="0"/>
              <a:t>27/06/2019</a:t>
            </a:fld>
            <a:endParaRPr lang="en-AU"/>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FFA7432-5351-4BCD-9344-2865871E7061}" type="slidenum">
              <a:rPr lang="en-AU" smtClean="0"/>
              <a:t>‹#›</a:t>
            </a:fld>
            <a:endParaRPr lang="en-AU"/>
          </a:p>
        </p:txBody>
      </p:sp>
    </p:spTree>
    <p:extLst>
      <p:ext uri="{BB962C8B-B14F-4D97-AF65-F5344CB8AC3E}">
        <p14:creationId xmlns:p14="http://schemas.microsoft.com/office/powerpoint/2010/main" val="3276718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qv8VZVP5cs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Set up of the room, include 1800 respect or other safety contacts cards in the room. Visioning questions ready. T-shirts and </a:t>
            </a:r>
            <a:r>
              <a:rPr lang="en-AU" dirty="0" err="1"/>
              <a:t>textas</a:t>
            </a:r>
            <a:r>
              <a:rPr lang="en-AU" dirty="0"/>
              <a:t>.  Food, drinks. Make it a fun, colourful, friendly space in whatever way you decide. </a:t>
            </a:r>
          </a:p>
        </p:txBody>
      </p:sp>
      <p:sp>
        <p:nvSpPr>
          <p:cNvPr id="4" name="Slide Number Placeholder 3"/>
          <p:cNvSpPr>
            <a:spLocks noGrp="1"/>
          </p:cNvSpPr>
          <p:nvPr>
            <p:ph type="sldNum" sz="quarter" idx="10"/>
          </p:nvPr>
        </p:nvSpPr>
        <p:spPr/>
        <p:txBody>
          <a:bodyPr/>
          <a:lstStyle/>
          <a:p>
            <a:fld id="{5FFA7432-5351-4BCD-9344-2865871E7061}" type="slidenum">
              <a:rPr lang="en-AU" smtClean="0"/>
              <a:t>1</a:t>
            </a:fld>
            <a:endParaRPr lang="en-AU"/>
          </a:p>
        </p:txBody>
      </p:sp>
    </p:spTree>
    <p:extLst>
      <p:ext uri="{BB962C8B-B14F-4D97-AF65-F5344CB8AC3E}">
        <p14:creationId xmlns:p14="http://schemas.microsoft.com/office/powerpoint/2010/main" val="2328591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4313" indent="-214313">
              <a:buFont typeface="Arial" panose="020B0604020202020204" pitchFamily="34" charset="0"/>
              <a:buChar char="•"/>
            </a:pPr>
            <a:endParaRPr lang="en-AU" sz="1200" dirty="0">
              <a:latin typeface="Arial Narrow" panose="020B0606020202030204" pitchFamily="34" charset="0"/>
              <a:cs typeface="Arial" panose="020B0604020202020204" pitchFamily="34" charset="0"/>
            </a:endParaRPr>
          </a:p>
          <a:p>
            <a:r>
              <a:rPr lang="en-SG" baseline="0" dirty="0"/>
              <a:t>Create t-shirts. </a:t>
            </a:r>
          </a:p>
          <a:p>
            <a:r>
              <a:rPr lang="en-SG" baseline="0" dirty="0"/>
              <a:t>Share them with each other. </a:t>
            </a:r>
          </a:p>
          <a:p>
            <a:r>
              <a:rPr lang="en-SG" baseline="0" dirty="0"/>
              <a:t>Put them up for display in the house.</a:t>
            </a:r>
          </a:p>
          <a:p>
            <a:endParaRPr lang="en-SG" baseline="0" dirty="0"/>
          </a:p>
          <a:p>
            <a:r>
              <a:rPr lang="en-SG" baseline="0" dirty="0"/>
              <a:t>During 16 days, add one new t-shirt for each day and make sure that message is shared in different ways: photos on </a:t>
            </a:r>
            <a:r>
              <a:rPr lang="en-SG" baseline="0" dirty="0" err="1"/>
              <a:t>facebook</a:t>
            </a:r>
            <a:r>
              <a:rPr lang="en-SG" baseline="0" dirty="0"/>
              <a:t>. Stories about the person who wrote the message and why it is important to them (if they are happy to share this)</a:t>
            </a:r>
          </a:p>
        </p:txBody>
      </p:sp>
      <p:sp>
        <p:nvSpPr>
          <p:cNvPr id="4" name="Slide Number Placeholder 3"/>
          <p:cNvSpPr>
            <a:spLocks noGrp="1"/>
          </p:cNvSpPr>
          <p:nvPr>
            <p:ph type="sldNum" sz="quarter" idx="10"/>
          </p:nvPr>
        </p:nvSpPr>
        <p:spPr/>
        <p:txBody>
          <a:bodyPr/>
          <a:lstStyle/>
          <a:p>
            <a:fld id="{3D788CE5-7340-410F-9D57-16F641540017}" type="slidenum">
              <a:rPr lang="en-AU" smtClean="0"/>
              <a:t>10</a:t>
            </a:fld>
            <a:endParaRPr lang="en-AU"/>
          </a:p>
        </p:txBody>
      </p:sp>
    </p:spTree>
    <p:extLst>
      <p:ext uri="{BB962C8B-B14F-4D97-AF65-F5344CB8AC3E}">
        <p14:creationId xmlns:p14="http://schemas.microsoft.com/office/powerpoint/2010/main" val="1407333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4313" indent="-214313">
              <a:buFont typeface="Arial" panose="020B0604020202020204" pitchFamily="34" charset="0"/>
              <a:buChar char="•"/>
            </a:pPr>
            <a:r>
              <a:rPr lang="en-AU" sz="1200" dirty="0">
                <a:latin typeface="Arial Narrow" panose="020B0606020202030204" pitchFamily="34" charset="0"/>
                <a:cs typeface="Arial" panose="020B0604020202020204" pitchFamily="34" charset="0"/>
              </a:rPr>
              <a:t>15 minutes</a:t>
            </a:r>
          </a:p>
          <a:p>
            <a:pPr marL="214313" indent="-214313">
              <a:buFont typeface="Arial" panose="020B0604020202020204" pitchFamily="34" charset="0"/>
              <a:buChar char="•"/>
            </a:pPr>
            <a:endParaRPr lang="en-US" sz="12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r>
              <a:rPr lang="en-US" sz="1200" dirty="0">
                <a:latin typeface="Arial Narrow" panose="020B0606020202030204" pitchFamily="34" charset="0"/>
                <a:cs typeface="Arial" panose="020B0604020202020204" pitchFamily="34" charset="0"/>
              </a:rPr>
              <a:t>Visioning</a:t>
            </a:r>
            <a:r>
              <a:rPr lang="en-US" sz="1200" baseline="0" dirty="0">
                <a:latin typeface="Arial Narrow" panose="020B0606020202030204" pitchFamily="34" charset="0"/>
                <a:cs typeface="Arial" panose="020B0604020202020204" pitchFamily="34" charset="0"/>
              </a:rPr>
              <a:t> question:</a:t>
            </a:r>
            <a:endParaRPr lang="en-AU" sz="12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endParaRPr lang="en-AU" sz="1200" dirty="0">
              <a:latin typeface="Arial Narrow" panose="020B0606020202030204" pitchFamily="34" charset="0"/>
              <a:cs typeface="Arial" panose="020B0604020202020204" pitchFamily="34" charset="0"/>
            </a:endParaRPr>
          </a:p>
          <a:p>
            <a:endParaRPr lang="en-SG" baseline="0" dirty="0"/>
          </a:p>
        </p:txBody>
      </p:sp>
      <p:sp>
        <p:nvSpPr>
          <p:cNvPr id="4" name="Slide Number Placeholder 3"/>
          <p:cNvSpPr>
            <a:spLocks noGrp="1"/>
          </p:cNvSpPr>
          <p:nvPr>
            <p:ph type="sldNum" sz="quarter" idx="10"/>
          </p:nvPr>
        </p:nvSpPr>
        <p:spPr/>
        <p:txBody>
          <a:bodyPr/>
          <a:lstStyle/>
          <a:p>
            <a:fld id="{3D788CE5-7340-410F-9D57-16F641540017}" type="slidenum">
              <a:rPr lang="en-AU" smtClean="0"/>
              <a:t>11</a:t>
            </a:fld>
            <a:endParaRPr lang="en-AU"/>
          </a:p>
        </p:txBody>
      </p:sp>
    </p:spTree>
    <p:extLst>
      <p:ext uri="{BB962C8B-B14F-4D97-AF65-F5344CB8AC3E}">
        <p14:creationId xmlns:p14="http://schemas.microsoft.com/office/powerpoint/2010/main" val="2189330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endParaRPr lang="en-AU" altLang="en-US" dirty="0"/>
          </a:p>
          <a:p>
            <a:r>
              <a:rPr lang="en-US" dirty="0"/>
              <a:t>Include reference to evaluation/feedback from the workshop</a:t>
            </a:r>
          </a:p>
          <a:p>
            <a:endParaRPr lang="en-US" dirty="0"/>
          </a:p>
          <a:p>
            <a:r>
              <a:rPr lang="en-US" dirty="0"/>
              <a:t>Include discussion of any actions that people as individuals have wanted to take and whether these might suggest areas that the house or other partners in this project can support community action in the future.</a:t>
            </a:r>
          </a:p>
          <a:p>
            <a:endParaRPr lang="en-US" dirty="0"/>
          </a:p>
          <a:p>
            <a:r>
              <a:rPr lang="en-US" dirty="0"/>
              <a:t>Encourage people to give their details if they are interested in staying in touch with different areas of action for gender equality in the future. </a:t>
            </a:r>
          </a:p>
          <a:p>
            <a:endParaRPr lang="en-AU" dirty="0"/>
          </a:p>
        </p:txBody>
      </p:sp>
      <p:sp>
        <p:nvSpPr>
          <p:cNvPr id="4" name="Slide Number Placeholder 3"/>
          <p:cNvSpPr>
            <a:spLocks noGrp="1"/>
          </p:cNvSpPr>
          <p:nvPr>
            <p:ph type="sldNum" sz="quarter" idx="10"/>
          </p:nvPr>
        </p:nvSpPr>
        <p:spPr/>
        <p:txBody>
          <a:bodyPr/>
          <a:lstStyle/>
          <a:p>
            <a:fld id="{5FFA7432-5351-4BCD-9344-2865871E7061}" type="slidenum">
              <a:rPr lang="en-AU" smtClean="0"/>
              <a:t>12</a:t>
            </a:fld>
            <a:endParaRPr lang="en-AU"/>
          </a:p>
        </p:txBody>
      </p:sp>
    </p:spTree>
    <p:extLst>
      <p:ext uri="{BB962C8B-B14F-4D97-AF65-F5344CB8AC3E}">
        <p14:creationId xmlns:p14="http://schemas.microsoft.com/office/powerpoint/2010/main" val="171501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can be to just let everyone say a word about how they feel right now or if you have picture cards. They choose on. </a:t>
            </a:r>
          </a:p>
          <a:p>
            <a:endParaRPr lang="en-AU" dirty="0"/>
          </a:p>
          <a:p>
            <a:r>
              <a:rPr lang="en-AU" dirty="0"/>
              <a:t>A picture that represents how they feel at this point in time.</a:t>
            </a:r>
          </a:p>
          <a:p>
            <a:r>
              <a:rPr lang="en-AU" dirty="0"/>
              <a:t>Describing in one word. </a:t>
            </a:r>
          </a:p>
          <a:p>
            <a:endParaRPr lang="en-AU" dirty="0"/>
          </a:p>
          <a:p>
            <a:r>
              <a:rPr lang="en-AU" dirty="0"/>
              <a:t>Remember to give out and receive back evaluation forms</a:t>
            </a:r>
          </a:p>
          <a:p>
            <a:r>
              <a:rPr lang="en-AU" dirty="0"/>
              <a:t>Remember to fill in your own session summary/</a:t>
            </a:r>
            <a:r>
              <a:rPr lang="en-AU"/>
              <a:t>reflection sheet.</a:t>
            </a:r>
            <a:endParaRPr lang="en-AU" dirty="0"/>
          </a:p>
        </p:txBody>
      </p:sp>
      <p:sp>
        <p:nvSpPr>
          <p:cNvPr id="4" name="Slide Number Placeholder 3"/>
          <p:cNvSpPr>
            <a:spLocks noGrp="1"/>
          </p:cNvSpPr>
          <p:nvPr>
            <p:ph type="sldNum" sz="quarter" idx="5"/>
          </p:nvPr>
        </p:nvSpPr>
        <p:spPr/>
        <p:txBody>
          <a:bodyPr/>
          <a:lstStyle/>
          <a:p>
            <a:fld id="{5FFA7432-5351-4BCD-9344-2865871E7061}" type="slidenum">
              <a:rPr lang="en-AU" smtClean="0"/>
              <a:t>13</a:t>
            </a:fld>
            <a:endParaRPr lang="en-AU"/>
          </a:p>
        </p:txBody>
      </p:sp>
    </p:spTree>
    <p:extLst>
      <p:ext uri="{BB962C8B-B14F-4D97-AF65-F5344CB8AC3E}">
        <p14:creationId xmlns:p14="http://schemas.microsoft.com/office/powerpoint/2010/main" val="143272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r>
              <a:rPr lang="en-US" dirty="0"/>
              <a:t>-Acknowledgement of Country</a:t>
            </a:r>
          </a:p>
          <a:p>
            <a:endParaRPr lang="en-US" dirty="0"/>
          </a:p>
          <a:p>
            <a:pPr marL="0" indent="0" algn="ctr">
              <a:buNone/>
            </a:pPr>
            <a:r>
              <a:rPr lang="en-AU" dirty="0"/>
              <a:t>I would like to acknowledge the Traditional Owners of the land on which we meet today, the Wurundjeri People of the Kulin Nation.</a:t>
            </a:r>
          </a:p>
          <a:p>
            <a:pPr marL="0" indent="0" algn="ctr">
              <a:buNone/>
            </a:pPr>
            <a:r>
              <a:rPr lang="en-AU" dirty="0"/>
              <a:t>I would also like to pay my respects to Elders past, present and emerging and pay respects to</a:t>
            </a:r>
            <a:r>
              <a:rPr lang="en-AU" baseline="0" dirty="0"/>
              <a:t> and welcome all Aboriginal and Torres Strait Islander Community members here today. </a:t>
            </a:r>
          </a:p>
          <a:p>
            <a:pPr marL="0" indent="0" algn="ctr">
              <a:buNone/>
            </a:pPr>
            <a:endParaRPr lang="en-AU" dirty="0"/>
          </a:p>
        </p:txBody>
      </p:sp>
      <p:sp>
        <p:nvSpPr>
          <p:cNvPr id="4" name="Slide Number Placeholder 3"/>
          <p:cNvSpPr>
            <a:spLocks noGrp="1"/>
          </p:cNvSpPr>
          <p:nvPr>
            <p:ph type="sldNum" sz="quarter" idx="10"/>
          </p:nvPr>
        </p:nvSpPr>
        <p:spPr/>
        <p:txBody>
          <a:bodyPr/>
          <a:lstStyle/>
          <a:p>
            <a:fld id="{4854E75A-EBC9-4161-9BA2-2D93927E676A}" type="slidenum">
              <a:rPr lang="en-AU" smtClean="0"/>
              <a:pPr/>
              <a:t>2</a:t>
            </a:fld>
            <a:endParaRPr lang="en-AU"/>
          </a:p>
        </p:txBody>
      </p:sp>
    </p:spTree>
    <p:extLst>
      <p:ext uri="{BB962C8B-B14F-4D97-AF65-F5344CB8AC3E}">
        <p14:creationId xmlns:p14="http://schemas.microsoft.com/office/powerpoint/2010/main" val="3344551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5 minutes</a:t>
            </a:r>
            <a:endParaRPr lang="en-US" dirty="0"/>
          </a:p>
          <a:p>
            <a:r>
              <a:rPr lang="en-US" baseline="0" dirty="0"/>
              <a:t>A Quick intro to what we are all here for today, before we go to introductions from everyone around the room, </a:t>
            </a:r>
          </a:p>
          <a:p>
            <a:r>
              <a:rPr lang="en-US" baseline="0" dirty="0"/>
              <a:t>House keeping</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D788CE5-7340-410F-9D57-16F641540017}" type="slidenum">
              <a:rPr lang="en-AU" smtClean="0"/>
              <a:t>3</a:t>
            </a:fld>
            <a:endParaRPr lang="en-AU"/>
          </a:p>
        </p:txBody>
      </p:sp>
    </p:spTree>
    <p:extLst>
      <p:ext uri="{BB962C8B-B14F-4D97-AF65-F5344CB8AC3E}">
        <p14:creationId xmlns:p14="http://schemas.microsoft.com/office/powerpoint/2010/main" val="616080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Everyone introducing</a:t>
            </a:r>
          </a:p>
          <a:p>
            <a:r>
              <a:rPr lang="en-US" sz="1200" kern="1200" baseline="0" dirty="0">
                <a:solidFill>
                  <a:schemeClr val="tx1"/>
                </a:solidFill>
                <a:effectLst/>
                <a:latin typeface="+mn-lt"/>
                <a:ea typeface="+mn-ea"/>
                <a:cs typeface="+mn-cs"/>
              </a:rPr>
              <a:t>(adapt to the group context. Add questions if you like about why people are here, what drives them in wanting to discuss gender equality etc.)</a:t>
            </a:r>
          </a:p>
          <a:p>
            <a:endParaRPr lang="en-US" sz="1200" kern="1200" baseline="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788CE5-7340-410F-9D57-16F641540017}" type="slidenum">
              <a:rPr lang="en-AU" smtClean="0"/>
              <a:t>4</a:t>
            </a:fld>
            <a:endParaRPr lang="en-AU"/>
          </a:p>
        </p:txBody>
      </p:sp>
    </p:spTree>
    <p:extLst>
      <p:ext uri="{BB962C8B-B14F-4D97-AF65-F5344CB8AC3E}">
        <p14:creationId xmlns:p14="http://schemas.microsoft.com/office/powerpoint/2010/main" val="2861055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t>
            </a:r>
            <a:r>
              <a:rPr lang="en-US" baseline="0" dirty="0"/>
              <a:t> important part of preparing for our work together and our conversations today is having a comfortable space where each of us feel able to share, listen and take what we need away from the session. Adapt this depending on whether the group is one that know each other well or not. If they know each other well it may be a reminder of things they already use, or a quick conversation about key principles such as respecting private information outside of here.</a:t>
            </a:r>
            <a:endParaRPr lang="en-US" dirty="0"/>
          </a:p>
          <a:p>
            <a:endParaRPr lang="en-US" dirty="0"/>
          </a:p>
          <a:p>
            <a:r>
              <a:rPr lang="en-US" baseline="0" dirty="0"/>
              <a:t>To start we will work on our shared agreement for making that shared space. </a:t>
            </a:r>
          </a:p>
          <a:p>
            <a:endParaRPr lang="en-US" baseline="0" dirty="0"/>
          </a:p>
          <a:p>
            <a:r>
              <a:rPr lang="en-US" baseline="0" dirty="0"/>
              <a:t>I invite you to take a minute to consider and write down one or more thing that is important for you to participate, feel safe and comfortable. .</a:t>
            </a:r>
          </a:p>
          <a:p>
            <a:endParaRPr lang="en-US" baseline="0" dirty="0"/>
          </a:p>
          <a:p>
            <a:endParaRPr lang="en-US" baseline="0" dirty="0"/>
          </a:p>
          <a:p>
            <a:r>
              <a:rPr lang="en-US" baseline="0" dirty="0"/>
              <a:t>Now if people can just call them out, what have people come up with. Facilitators check that they have had a chance to consider some of the following. </a:t>
            </a:r>
          </a:p>
          <a:p>
            <a:r>
              <a:rPr lang="en-US" baseline="0" dirty="0"/>
              <a:t>Confidentiality: respecting people’s stories</a:t>
            </a:r>
          </a:p>
          <a:p>
            <a:r>
              <a:rPr lang="en-US" baseline="0" dirty="0"/>
              <a:t>Participating</a:t>
            </a:r>
          </a:p>
          <a:p>
            <a:r>
              <a:rPr lang="en-US" baseline="0" dirty="0"/>
              <a:t>Passing if not wanting to participate</a:t>
            </a:r>
          </a:p>
          <a:p>
            <a:r>
              <a:rPr lang="en-US" baseline="0" dirty="0"/>
              <a:t>Hearing from others </a:t>
            </a:r>
          </a:p>
          <a:p>
            <a:r>
              <a:rPr lang="en-US" baseline="0" dirty="0"/>
              <a:t>Respecting differences in ideas </a:t>
            </a:r>
          </a:p>
          <a:p>
            <a:r>
              <a:rPr lang="en-US" baseline="0" dirty="0"/>
              <a:t>We may not always agree, challenging ideas but not people. </a:t>
            </a:r>
          </a:p>
          <a:p>
            <a:endParaRPr lang="en-US" baseline="0" dirty="0"/>
          </a:p>
          <a:p>
            <a:r>
              <a:rPr lang="en-US" baseline="0" dirty="0"/>
              <a:t>Also, as part of keeping us on time, we will sometimes need to, as facilitators move discussion along. To help that, if there are things that need further discussion, are questions for us to get back to later, or ideas we need to hold for the project, we will be putting those on the parking bay so we can get back to the work without losing those things. </a:t>
            </a:r>
          </a:p>
          <a:p>
            <a:endParaRPr lang="en-US" baseline="0" dirty="0"/>
          </a:p>
          <a:p>
            <a:r>
              <a:rPr lang="en-US" baseline="0" dirty="0"/>
              <a:t>After the activity: before we move onto the information presentations about gender equality today, I will introduce Brianna who will also talk more about creating a safe space for our conversations today. </a:t>
            </a:r>
            <a:endParaRPr lang="en-AU" dirty="0"/>
          </a:p>
        </p:txBody>
      </p:sp>
      <p:sp>
        <p:nvSpPr>
          <p:cNvPr id="4" name="Slide Number Placeholder 3"/>
          <p:cNvSpPr>
            <a:spLocks noGrp="1"/>
          </p:cNvSpPr>
          <p:nvPr>
            <p:ph type="sldNum" sz="quarter" idx="10"/>
          </p:nvPr>
        </p:nvSpPr>
        <p:spPr/>
        <p:txBody>
          <a:bodyPr/>
          <a:lstStyle/>
          <a:p>
            <a:fld id="{5FFA7432-5351-4BCD-9344-2865871E7061}" type="slidenum">
              <a:rPr lang="en-AU" smtClean="0"/>
              <a:t>5</a:t>
            </a:fld>
            <a:endParaRPr lang="en-AU"/>
          </a:p>
        </p:txBody>
      </p:sp>
    </p:spTree>
    <p:extLst>
      <p:ext uri="{BB962C8B-B14F-4D97-AF65-F5344CB8AC3E}">
        <p14:creationId xmlns:p14="http://schemas.microsoft.com/office/powerpoint/2010/main" val="123917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Have 1800 respect or safety cards on the table and refer to them here.</a:t>
            </a:r>
          </a:p>
          <a:p>
            <a:endParaRPr lang="en-AU" dirty="0"/>
          </a:p>
          <a:p>
            <a:r>
              <a:rPr lang="en-AU" dirty="0"/>
              <a:t>1800</a:t>
            </a:r>
            <a:r>
              <a:rPr lang="en-AU" baseline="0" dirty="0"/>
              <a:t> respect, free confidential counselling service available 24/7 for everyone (victim-survivors, concerned friends or family members or practitioners)  </a:t>
            </a:r>
            <a:endParaRPr lang="en-AU" dirty="0"/>
          </a:p>
          <a:p>
            <a:r>
              <a:rPr lang="en-AU" dirty="0"/>
              <a:t>Acknowledge the experience</a:t>
            </a:r>
            <a:r>
              <a:rPr lang="en-AU" baseline="0" dirty="0"/>
              <a:t> in the room </a:t>
            </a:r>
          </a:p>
          <a:p>
            <a:r>
              <a:rPr lang="en-AU" baseline="0" dirty="0"/>
              <a:t>Recognise that their may be people in the room who have or had experienced FV </a:t>
            </a:r>
          </a:p>
          <a:p>
            <a:r>
              <a:rPr lang="en-AU" baseline="0" dirty="0"/>
              <a:t>Self-care, take breaks</a:t>
            </a:r>
          </a:p>
          <a:p>
            <a:r>
              <a:rPr lang="en-AU" baseline="0" dirty="0"/>
              <a:t>As facilitators we encourage you to leave if  you need a break. A simple sign we use in groups is Thumbs up or down to the facilitator where thumbs down says that you may need someone to check in on you.  </a:t>
            </a:r>
          </a:p>
          <a:p>
            <a:r>
              <a:rPr lang="en-AU" baseline="0" dirty="0"/>
              <a:t>If you need support, please chat to (have someone who is confident and feels comfortable being in this role of check in) in the breaks – </a:t>
            </a:r>
          </a:p>
          <a:p>
            <a:r>
              <a:rPr lang="en-AU" baseline="0" dirty="0"/>
              <a:t>Support cards in your packs </a:t>
            </a:r>
          </a:p>
          <a:p>
            <a:endParaRPr lang="en-US" baseline="0" dirty="0"/>
          </a:p>
        </p:txBody>
      </p:sp>
      <p:sp>
        <p:nvSpPr>
          <p:cNvPr id="4" name="Slide Number Placeholder 3"/>
          <p:cNvSpPr>
            <a:spLocks noGrp="1"/>
          </p:cNvSpPr>
          <p:nvPr>
            <p:ph type="sldNum" sz="quarter" idx="10"/>
          </p:nvPr>
        </p:nvSpPr>
        <p:spPr/>
        <p:txBody>
          <a:bodyPr/>
          <a:lstStyle/>
          <a:p>
            <a:fld id="{5FFA7432-5351-4BCD-9344-2865871E7061}" type="slidenum">
              <a:rPr lang="en-AU" smtClean="0"/>
              <a:t>6</a:t>
            </a:fld>
            <a:endParaRPr lang="en-AU"/>
          </a:p>
        </p:txBody>
      </p:sp>
    </p:spTree>
    <p:extLst>
      <p:ext uri="{BB962C8B-B14F-4D97-AF65-F5344CB8AC3E}">
        <p14:creationId xmlns:p14="http://schemas.microsoft.com/office/powerpoint/2010/main" val="295952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could be a video you use: Redraw the Balance </a:t>
            </a:r>
          </a:p>
          <a:p>
            <a:r>
              <a:rPr lang="en-AU" dirty="0"/>
              <a:t>2:07</a:t>
            </a:r>
          </a:p>
          <a:p>
            <a:endParaRPr lang="en-AU" dirty="0"/>
          </a:p>
          <a:p>
            <a:r>
              <a:rPr lang="en-AU" dirty="0"/>
              <a:t>Allow</a:t>
            </a:r>
            <a:r>
              <a:rPr lang="en-AU" baseline="0" dirty="0"/>
              <a:t> time for Group discussion.</a:t>
            </a:r>
          </a:p>
          <a:p>
            <a:endParaRPr lang="en-AU" baseline="0" dirty="0"/>
          </a:p>
          <a:p>
            <a:r>
              <a:rPr lang="en-AU" dirty="0">
                <a:hlinkClick r:id="rId3"/>
              </a:rPr>
              <a:t>https://www.youtube.com/watch?v=qv8VZVP5csA</a:t>
            </a:r>
            <a:r>
              <a:rPr lang="en-AU" dirty="0"/>
              <a:t> </a:t>
            </a:r>
          </a:p>
        </p:txBody>
      </p:sp>
      <p:sp>
        <p:nvSpPr>
          <p:cNvPr id="4" name="Slide Number Placeholder 3"/>
          <p:cNvSpPr>
            <a:spLocks noGrp="1"/>
          </p:cNvSpPr>
          <p:nvPr>
            <p:ph type="sldNum" sz="quarter" idx="10"/>
          </p:nvPr>
        </p:nvSpPr>
        <p:spPr/>
        <p:txBody>
          <a:bodyPr/>
          <a:lstStyle/>
          <a:p>
            <a:fld id="{5FFA7432-5351-4BCD-9344-2865871E7061}" type="slidenum">
              <a:rPr lang="en-AU" smtClean="0"/>
              <a:t>7</a:t>
            </a:fld>
            <a:endParaRPr lang="en-AU"/>
          </a:p>
        </p:txBody>
      </p:sp>
    </p:spTree>
    <p:extLst>
      <p:ext uri="{BB962C8B-B14F-4D97-AF65-F5344CB8AC3E}">
        <p14:creationId xmlns:p14="http://schemas.microsoft.com/office/powerpoint/2010/main" val="706470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baseline="0" dirty="0"/>
              <a:t>This is another video you could use (see the redrafted video list for more ideas and adapt to the group with the aim of inspiring them in areas where gender equality is relevant to the things in their life or work or an area of the community the house wants to focus on)</a:t>
            </a:r>
          </a:p>
          <a:p>
            <a:endParaRPr lang="en-SG" baseline="0" dirty="0"/>
          </a:p>
        </p:txBody>
      </p:sp>
      <p:sp>
        <p:nvSpPr>
          <p:cNvPr id="4" name="Slide Number Placeholder 3"/>
          <p:cNvSpPr>
            <a:spLocks noGrp="1"/>
          </p:cNvSpPr>
          <p:nvPr>
            <p:ph type="sldNum" sz="quarter" idx="10"/>
          </p:nvPr>
        </p:nvSpPr>
        <p:spPr/>
        <p:txBody>
          <a:bodyPr/>
          <a:lstStyle/>
          <a:p>
            <a:fld id="{3D788CE5-7340-410F-9D57-16F641540017}" type="slidenum">
              <a:rPr lang="en-AU" smtClean="0"/>
              <a:t>8</a:t>
            </a:fld>
            <a:endParaRPr lang="en-AU"/>
          </a:p>
        </p:txBody>
      </p:sp>
    </p:spTree>
    <p:extLst>
      <p:ext uri="{BB962C8B-B14F-4D97-AF65-F5344CB8AC3E}">
        <p14:creationId xmlns:p14="http://schemas.microsoft.com/office/powerpoint/2010/main" val="4124833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latin typeface="Arial Narrow" panose="020B0606020202030204" pitchFamily="34" charset="0"/>
                <a:cs typeface="Arial" panose="020B0604020202020204" pitchFamily="34" charset="0"/>
              </a:rPr>
              <a:t>15 minutes</a:t>
            </a:r>
          </a:p>
          <a:p>
            <a:pPr marL="0" indent="0">
              <a:buFont typeface="Arial" panose="020B0604020202020204" pitchFamily="34" charset="0"/>
              <a:buNone/>
            </a:pPr>
            <a:endParaRPr lang="en-AU" sz="1200" dirty="0">
              <a:latin typeface="Arial Narrow" panose="020B0606020202030204" pitchFamily="34" charset="0"/>
              <a:cs typeface="Arial" panose="020B0604020202020204" pitchFamily="34" charset="0"/>
            </a:endParaRPr>
          </a:p>
          <a:p>
            <a:pPr marL="0" indent="0">
              <a:buFont typeface="Arial" panose="020B0604020202020204" pitchFamily="34" charset="0"/>
              <a:buNone/>
            </a:pPr>
            <a:r>
              <a:rPr lang="en-AU" sz="1200" dirty="0">
                <a:latin typeface="Arial Narrow" panose="020B0606020202030204" pitchFamily="34" charset="0"/>
                <a:cs typeface="Arial" panose="020B0604020202020204" pitchFamily="34" charset="0"/>
              </a:rPr>
              <a:t>I am going to now ask everyone to take 3 minutes to reflect on what that video meant for you, what it connects to in you, including beliefs, ideas, worries.  Write down those reflections on sticky notes.  3 minutes</a:t>
            </a:r>
          </a:p>
          <a:p>
            <a:pPr marL="0" indent="0">
              <a:buFont typeface="Arial" panose="020B0604020202020204" pitchFamily="34" charset="0"/>
              <a:buNone/>
            </a:pPr>
            <a:r>
              <a:rPr lang="en-AU" sz="1200" dirty="0">
                <a:latin typeface="Arial Narrow" panose="020B0606020202030204" pitchFamily="34" charset="0"/>
                <a:cs typeface="Arial" panose="020B0604020202020204" pitchFamily="34" charset="0"/>
              </a:rPr>
              <a:t>Visioning questions may include: What changes do you want to see in the community as part of achieving gender equality</a:t>
            </a:r>
          </a:p>
          <a:p>
            <a:pPr marL="0" indent="0">
              <a:buFont typeface="Arial" panose="020B0604020202020204" pitchFamily="34" charset="0"/>
              <a:buNone/>
            </a:pPr>
            <a:endParaRPr lang="en-US" sz="1200" dirty="0">
              <a:latin typeface="Arial Narrow" panose="020B0606020202030204" pitchFamily="34" charset="0"/>
              <a:cs typeface="Arial" panose="020B0604020202020204" pitchFamily="34" charset="0"/>
            </a:endParaRPr>
          </a:p>
          <a:p>
            <a:pPr marL="0" indent="0">
              <a:buFont typeface="Arial" panose="020B0604020202020204" pitchFamily="34" charset="0"/>
              <a:buNone/>
            </a:pPr>
            <a:r>
              <a:rPr lang="en-US" sz="1200" dirty="0">
                <a:latin typeface="Arial Narrow" panose="020B0606020202030204" pitchFamily="34" charset="0"/>
                <a:cs typeface="Arial" panose="020B0604020202020204" pitchFamily="34" charset="0"/>
              </a:rPr>
              <a:t>Then people sharing what they found in their reflections.</a:t>
            </a:r>
            <a:r>
              <a:rPr lang="en-US" sz="1200" baseline="0" dirty="0">
                <a:latin typeface="Arial Narrow" panose="020B0606020202030204" pitchFamily="34" charset="0"/>
                <a:cs typeface="Arial" panose="020B0604020202020204" pitchFamily="34" charset="0"/>
              </a:rPr>
              <a:t> </a:t>
            </a:r>
            <a:endParaRPr lang="en-AU" sz="1200" dirty="0">
              <a:latin typeface="Arial Narrow" panose="020B0606020202030204" pitchFamily="34" charset="0"/>
              <a:cs typeface="Arial" panose="020B0604020202020204" pitchFamily="34" charset="0"/>
            </a:endParaRPr>
          </a:p>
          <a:p>
            <a:pPr marL="0" indent="0">
              <a:buFont typeface="Arial" panose="020B0604020202020204" pitchFamily="34" charset="0"/>
              <a:buNone/>
            </a:pPr>
            <a:endParaRPr lang="en-US" sz="1200" dirty="0">
              <a:latin typeface="Arial Narrow" panose="020B0606020202030204" pitchFamily="34" charset="0"/>
              <a:cs typeface="Arial" panose="020B0604020202020204" pitchFamily="34" charset="0"/>
            </a:endParaRPr>
          </a:p>
          <a:p>
            <a:pPr marL="0" indent="0">
              <a:buFont typeface="Arial" panose="020B0604020202020204" pitchFamily="34" charset="0"/>
              <a:buNone/>
            </a:pPr>
            <a:r>
              <a:rPr lang="en-US" sz="1200" dirty="0">
                <a:latin typeface="Arial Narrow" panose="020B0606020202030204" pitchFamily="34" charset="0"/>
                <a:cs typeface="Arial" panose="020B0604020202020204" pitchFamily="34" charset="0"/>
              </a:rPr>
              <a:t>If staying in the big group: it will be people sharing what they</a:t>
            </a:r>
            <a:r>
              <a:rPr lang="en-US" sz="1200" baseline="0" dirty="0">
                <a:latin typeface="Arial Narrow" panose="020B0606020202030204" pitchFamily="34" charset="0"/>
                <a:cs typeface="Arial" panose="020B0604020202020204" pitchFamily="34" charset="0"/>
              </a:rPr>
              <a:t> found in their reflections. If broken into smaller groups: giving them 10 minutes in the smaller groups to each share what it raised for them. </a:t>
            </a:r>
            <a:endParaRPr lang="en-US" sz="1200" dirty="0">
              <a:latin typeface="Arial Narrow" panose="020B0606020202030204" pitchFamily="34" charset="0"/>
              <a:cs typeface="Arial" panose="020B0604020202020204" pitchFamily="34" charset="0"/>
            </a:endParaRPr>
          </a:p>
          <a:p>
            <a:pPr marL="0" indent="0">
              <a:buFont typeface="Arial" panose="020B0604020202020204" pitchFamily="34" charset="0"/>
              <a:buNone/>
            </a:pPr>
            <a:endParaRPr lang="en-US" sz="1200" dirty="0">
              <a:latin typeface="Arial Narrow" panose="020B0606020202030204" pitchFamily="34" charset="0"/>
              <a:cs typeface="Arial" panose="020B0604020202020204" pitchFamily="34" charset="0"/>
            </a:endParaRPr>
          </a:p>
          <a:p>
            <a:pPr marL="0" indent="0">
              <a:buFont typeface="Arial" panose="020B0604020202020204" pitchFamily="34" charset="0"/>
              <a:buNone/>
            </a:pPr>
            <a:endParaRPr lang="en-US" sz="1200" dirty="0">
              <a:latin typeface="Arial Narrow" panose="020B0606020202030204" pitchFamily="34" charset="0"/>
              <a:cs typeface="Arial" panose="020B0604020202020204" pitchFamily="34" charset="0"/>
            </a:endParaRPr>
          </a:p>
          <a:p>
            <a:endParaRPr lang="en-SG" baseline="0" dirty="0"/>
          </a:p>
        </p:txBody>
      </p:sp>
      <p:sp>
        <p:nvSpPr>
          <p:cNvPr id="4" name="Slide Number Placeholder 3"/>
          <p:cNvSpPr>
            <a:spLocks noGrp="1"/>
          </p:cNvSpPr>
          <p:nvPr>
            <p:ph type="sldNum" sz="quarter" idx="10"/>
          </p:nvPr>
        </p:nvSpPr>
        <p:spPr/>
        <p:txBody>
          <a:bodyPr/>
          <a:lstStyle/>
          <a:p>
            <a:fld id="{3D788CE5-7340-410F-9D57-16F641540017}" type="slidenum">
              <a:rPr lang="en-AU" smtClean="0"/>
              <a:t>9</a:t>
            </a:fld>
            <a:endParaRPr lang="en-AU"/>
          </a:p>
        </p:txBody>
      </p:sp>
    </p:spTree>
    <p:extLst>
      <p:ext uri="{BB962C8B-B14F-4D97-AF65-F5344CB8AC3E}">
        <p14:creationId xmlns:p14="http://schemas.microsoft.com/office/powerpoint/2010/main" val="39631013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xmlns="" id="{CBD9041A-D9EC-E544-879D-7F530240C973}"/>
              </a:ext>
            </a:extLst>
          </p:cNvPr>
          <p:cNvSpPr/>
          <p:nvPr userDrawn="1"/>
        </p:nvSpPr>
        <p:spPr>
          <a:xfrm>
            <a:off x="0" y="0"/>
            <a:ext cx="9144000" cy="4992786"/>
          </a:xfrm>
          <a:prstGeom prst="rect">
            <a:avLst/>
          </a:prstGeom>
          <a:solidFill>
            <a:srgbClr val="623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97E96B05-1135-F14C-AD4D-DFFB57B57E97}"/>
              </a:ext>
            </a:extLst>
          </p:cNvPr>
          <p:cNvPicPr>
            <a:picLocks noChangeAspect="1"/>
          </p:cNvPicPr>
          <p:nvPr userDrawn="1"/>
        </p:nvPicPr>
        <p:blipFill>
          <a:blip r:embed="rId2"/>
          <a:stretch>
            <a:fillRect/>
          </a:stretch>
        </p:blipFill>
        <p:spPr>
          <a:xfrm>
            <a:off x="0" y="2699"/>
            <a:ext cx="9144000" cy="6855301"/>
          </a:xfrm>
          <a:prstGeom prst="rect">
            <a:avLst/>
          </a:prstGeom>
        </p:spPr>
      </p:pic>
      <p:sp>
        <p:nvSpPr>
          <p:cNvPr id="3" name="Subtitle 2"/>
          <p:cNvSpPr>
            <a:spLocks noGrp="1"/>
          </p:cNvSpPr>
          <p:nvPr>
            <p:ph type="subTitle" idx="1"/>
          </p:nvPr>
        </p:nvSpPr>
        <p:spPr>
          <a:xfrm>
            <a:off x="2246550" y="4761805"/>
            <a:ext cx="4650897" cy="426913"/>
          </a:xfrm>
          <a:solidFill>
            <a:srgbClr val="F6891D"/>
          </a:solidFill>
        </p:spPr>
        <p:txBody>
          <a:bodyPr wrap="square" lIns="46800" tIns="46800" rIns="46800" bIns="46800" anchor="ctr" anchorCtr="0">
            <a:sp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a:extLst>
              <a:ext uri="{FF2B5EF4-FFF2-40B4-BE49-F238E27FC236}">
                <a16:creationId xmlns:a16="http://schemas.microsoft.com/office/drawing/2014/main" xmlns="" id="{C70A823E-55E4-FE42-A795-B2621D5B9427}"/>
              </a:ext>
            </a:extLst>
          </p:cNvPr>
          <p:cNvSpPr>
            <a:spLocks noGrp="1"/>
          </p:cNvSpPr>
          <p:nvPr>
            <p:ph type="title"/>
          </p:nvPr>
        </p:nvSpPr>
        <p:spPr>
          <a:xfrm>
            <a:off x="593499" y="3227720"/>
            <a:ext cx="7957000" cy="1325563"/>
          </a:xfrm>
        </p:spPr>
        <p:txBody>
          <a:bodyPr/>
          <a:lstStyle>
            <a:lvl1pPr algn="ctr">
              <a:defRPr>
                <a:solidFill>
                  <a:schemeClr val="bg1"/>
                </a:solidFill>
              </a:defRPr>
            </a:lvl1pPr>
          </a:lstStyle>
          <a:p>
            <a:r>
              <a:rPr lang="en-US" dirty="0"/>
              <a:t>Click to edit Master title style</a:t>
            </a:r>
          </a:p>
        </p:txBody>
      </p:sp>
      <p:pic>
        <p:nvPicPr>
          <p:cNvPr id="23" name="Picture 22">
            <a:extLst>
              <a:ext uri="{FF2B5EF4-FFF2-40B4-BE49-F238E27FC236}">
                <a16:creationId xmlns:a16="http://schemas.microsoft.com/office/drawing/2014/main" xmlns="" id="{2F84EAF9-5C99-0E4C-88D4-053F4D91EB3B}"/>
              </a:ext>
            </a:extLst>
          </p:cNvPr>
          <p:cNvPicPr>
            <a:picLocks noChangeAspect="1"/>
          </p:cNvPicPr>
          <p:nvPr userDrawn="1"/>
        </p:nvPicPr>
        <p:blipFill>
          <a:blip r:embed="rId3"/>
          <a:stretch>
            <a:fillRect/>
          </a:stretch>
        </p:blipFill>
        <p:spPr>
          <a:xfrm>
            <a:off x="7181682" y="5824155"/>
            <a:ext cx="1043873" cy="782905"/>
          </a:xfrm>
          <a:prstGeom prst="rect">
            <a:avLst/>
          </a:prstGeom>
        </p:spPr>
      </p:pic>
      <p:pic>
        <p:nvPicPr>
          <p:cNvPr id="25" name="Picture 24">
            <a:extLst>
              <a:ext uri="{FF2B5EF4-FFF2-40B4-BE49-F238E27FC236}">
                <a16:creationId xmlns:a16="http://schemas.microsoft.com/office/drawing/2014/main" xmlns="" id="{FC0913E0-CE1A-C24F-9361-4456B4554AE0}"/>
              </a:ext>
            </a:extLst>
          </p:cNvPr>
          <p:cNvPicPr>
            <a:picLocks noChangeAspect="1"/>
          </p:cNvPicPr>
          <p:nvPr userDrawn="1"/>
        </p:nvPicPr>
        <p:blipFill>
          <a:blip r:embed="rId4"/>
          <a:stretch>
            <a:fillRect/>
          </a:stretch>
        </p:blipFill>
        <p:spPr>
          <a:xfrm>
            <a:off x="4050063" y="5824157"/>
            <a:ext cx="1043873" cy="782905"/>
          </a:xfrm>
          <a:prstGeom prst="rect">
            <a:avLst/>
          </a:prstGeom>
        </p:spPr>
      </p:pic>
      <p:pic>
        <p:nvPicPr>
          <p:cNvPr id="27" name="Picture 26">
            <a:extLst>
              <a:ext uri="{FF2B5EF4-FFF2-40B4-BE49-F238E27FC236}">
                <a16:creationId xmlns:a16="http://schemas.microsoft.com/office/drawing/2014/main" xmlns="" id="{554B4941-23E8-304D-9473-0003F203C5AF}"/>
              </a:ext>
            </a:extLst>
          </p:cNvPr>
          <p:cNvPicPr>
            <a:picLocks noChangeAspect="1"/>
          </p:cNvPicPr>
          <p:nvPr userDrawn="1"/>
        </p:nvPicPr>
        <p:blipFill>
          <a:blip r:embed="rId5"/>
          <a:stretch>
            <a:fillRect/>
          </a:stretch>
        </p:blipFill>
        <p:spPr>
          <a:xfrm>
            <a:off x="5093936" y="5824157"/>
            <a:ext cx="1043873" cy="782905"/>
          </a:xfrm>
          <a:prstGeom prst="rect">
            <a:avLst/>
          </a:prstGeom>
        </p:spPr>
      </p:pic>
      <p:pic>
        <p:nvPicPr>
          <p:cNvPr id="29" name="Picture 28">
            <a:extLst>
              <a:ext uri="{FF2B5EF4-FFF2-40B4-BE49-F238E27FC236}">
                <a16:creationId xmlns:a16="http://schemas.microsoft.com/office/drawing/2014/main" xmlns="" id="{A0C0173E-2886-D44F-8DBD-8C646E02B6FA}"/>
              </a:ext>
            </a:extLst>
          </p:cNvPr>
          <p:cNvPicPr>
            <a:picLocks noChangeAspect="1"/>
          </p:cNvPicPr>
          <p:nvPr userDrawn="1"/>
        </p:nvPicPr>
        <p:blipFill>
          <a:blip r:embed="rId6"/>
          <a:stretch>
            <a:fillRect/>
          </a:stretch>
        </p:blipFill>
        <p:spPr>
          <a:xfrm>
            <a:off x="1962317" y="5824155"/>
            <a:ext cx="1043873" cy="782905"/>
          </a:xfrm>
          <a:prstGeom prst="rect">
            <a:avLst/>
          </a:prstGeom>
        </p:spPr>
      </p:pic>
      <p:pic>
        <p:nvPicPr>
          <p:cNvPr id="31" name="Picture 30">
            <a:extLst>
              <a:ext uri="{FF2B5EF4-FFF2-40B4-BE49-F238E27FC236}">
                <a16:creationId xmlns:a16="http://schemas.microsoft.com/office/drawing/2014/main" xmlns="" id="{A66F526D-1770-1441-B511-FD98C5548D46}"/>
              </a:ext>
            </a:extLst>
          </p:cNvPr>
          <p:cNvPicPr>
            <a:picLocks noChangeAspect="1"/>
          </p:cNvPicPr>
          <p:nvPr userDrawn="1"/>
        </p:nvPicPr>
        <p:blipFill>
          <a:blip r:embed="rId7"/>
          <a:stretch>
            <a:fillRect/>
          </a:stretch>
        </p:blipFill>
        <p:spPr>
          <a:xfrm>
            <a:off x="918444" y="5824155"/>
            <a:ext cx="1043873" cy="782905"/>
          </a:xfrm>
          <a:prstGeom prst="rect">
            <a:avLst/>
          </a:prstGeom>
        </p:spPr>
      </p:pic>
      <p:pic>
        <p:nvPicPr>
          <p:cNvPr id="33" name="Picture 32">
            <a:extLst>
              <a:ext uri="{FF2B5EF4-FFF2-40B4-BE49-F238E27FC236}">
                <a16:creationId xmlns:a16="http://schemas.microsoft.com/office/drawing/2014/main" xmlns="" id="{0CA3E472-DBCF-A744-9F35-65CFB22C6822}"/>
              </a:ext>
            </a:extLst>
          </p:cNvPr>
          <p:cNvPicPr>
            <a:picLocks noChangeAspect="1"/>
          </p:cNvPicPr>
          <p:nvPr userDrawn="1"/>
        </p:nvPicPr>
        <p:blipFill>
          <a:blip r:embed="rId8"/>
          <a:stretch>
            <a:fillRect/>
          </a:stretch>
        </p:blipFill>
        <p:spPr>
          <a:xfrm>
            <a:off x="6137809" y="5824156"/>
            <a:ext cx="1043873" cy="782905"/>
          </a:xfrm>
          <a:prstGeom prst="rect">
            <a:avLst/>
          </a:prstGeom>
        </p:spPr>
      </p:pic>
      <p:pic>
        <p:nvPicPr>
          <p:cNvPr id="35" name="Picture 34">
            <a:extLst>
              <a:ext uri="{FF2B5EF4-FFF2-40B4-BE49-F238E27FC236}">
                <a16:creationId xmlns:a16="http://schemas.microsoft.com/office/drawing/2014/main" xmlns="" id="{DFD9D283-0203-A341-B0DF-A9970009BFA2}"/>
              </a:ext>
            </a:extLst>
          </p:cNvPr>
          <p:cNvPicPr>
            <a:picLocks noChangeAspect="1"/>
          </p:cNvPicPr>
          <p:nvPr userDrawn="1"/>
        </p:nvPicPr>
        <p:blipFill>
          <a:blip r:embed="rId9"/>
          <a:stretch>
            <a:fillRect/>
          </a:stretch>
        </p:blipFill>
        <p:spPr>
          <a:xfrm>
            <a:off x="3006190" y="5824155"/>
            <a:ext cx="1043873" cy="782905"/>
          </a:xfrm>
          <a:prstGeom prst="rect">
            <a:avLst/>
          </a:prstGeom>
        </p:spPr>
      </p:pic>
    </p:spTree>
    <p:extLst>
      <p:ext uri="{BB962C8B-B14F-4D97-AF65-F5344CB8AC3E}">
        <p14:creationId xmlns:p14="http://schemas.microsoft.com/office/powerpoint/2010/main" val="205603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0476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772155"/>
            <a:ext cx="1971675" cy="407838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1772155"/>
            <a:ext cx="5800725" cy="407838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6876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xmlns="" id="{D6CFF2F5-2992-FC48-9500-F6E7FC4B209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004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5"/>
            <a:ext cx="7886700" cy="125298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8539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39925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39925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460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329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329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xmlns="" id="{116DB40C-A7A9-A349-B6E5-DD0DC7039372}"/>
              </a:ext>
            </a:extLst>
          </p:cNvPr>
          <p:cNvSpPr>
            <a:spLocks noGrp="1"/>
          </p:cNvSpPr>
          <p:nvPr>
            <p:ph type="title"/>
          </p:nvPr>
        </p:nvSpPr>
        <p:spPr>
          <a:xfrm>
            <a:off x="628649" y="365126"/>
            <a:ext cx="461499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335602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8266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96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1DC4BBD-6F56-524F-90E8-0C6B2E298B4B}"/>
              </a:ext>
            </a:extLst>
          </p:cNvPr>
          <p:cNvSpPr/>
          <p:nvPr userDrawn="1"/>
        </p:nvSpPr>
        <p:spPr>
          <a:xfrm>
            <a:off x="550090" y="457200"/>
            <a:ext cx="3108679" cy="5411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9841" y="457200"/>
            <a:ext cx="2949178" cy="1600200"/>
          </a:xfrm>
        </p:spPr>
        <p:txBody>
          <a:bodyPr anchor="b"/>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887391" y="2057400"/>
            <a:ext cx="4629150" cy="38036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a:extLst>
              <a:ext uri="{FF2B5EF4-FFF2-40B4-BE49-F238E27FC236}">
                <a16:creationId xmlns:a16="http://schemas.microsoft.com/office/drawing/2014/main" xmlns="" id="{C10B7C97-49C7-0F44-ADC4-707DD725DFF3}"/>
              </a:ext>
            </a:extLst>
          </p:cNvPr>
          <p:cNvSpPr/>
          <p:nvPr userDrawn="1"/>
        </p:nvSpPr>
        <p:spPr>
          <a:xfrm flipV="1">
            <a:off x="550090" y="457200"/>
            <a:ext cx="3108679" cy="45719"/>
          </a:xfrm>
          <a:prstGeom prst="rect">
            <a:avLst/>
          </a:prstGeom>
          <a:solidFill>
            <a:srgbClr val="D073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577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1D3302-1975-E944-B0A5-257DD312CBA9}"/>
              </a:ext>
            </a:extLst>
          </p:cNvPr>
          <p:cNvSpPr/>
          <p:nvPr userDrawn="1"/>
        </p:nvSpPr>
        <p:spPr>
          <a:xfrm>
            <a:off x="550090" y="457200"/>
            <a:ext cx="3108679" cy="5411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9DE7C91F-EEEF-0C45-9440-3C14F2E8E756}"/>
              </a:ext>
            </a:extLst>
          </p:cNvPr>
          <p:cNvSpPr/>
          <p:nvPr userDrawn="1"/>
        </p:nvSpPr>
        <p:spPr>
          <a:xfrm flipV="1">
            <a:off x="550090" y="457200"/>
            <a:ext cx="3108679" cy="45719"/>
          </a:xfrm>
          <a:prstGeom prst="rect">
            <a:avLst/>
          </a:prstGeom>
          <a:solidFill>
            <a:srgbClr val="D073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9841" y="457200"/>
            <a:ext cx="2949178" cy="1600200"/>
          </a:xfrm>
        </p:spPr>
        <p:txBody>
          <a:bodyPr anchor="b"/>
          <a:lstStyle>
            <a:lvl1pPr>
              <a:defRPr sz="320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3887391" y="2049463"/>
            <a:ext cx="4629150" cy="381158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2530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49" y="365126"/>
            <a:ext cx="466354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0330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xmlns="" id="{AD32CE7E-1109-5744-932C-1451983A76AB}"/>
              </a:ext>
            </a:extLst>
          </p:cNvPr>
          <p:cNvPicPr>
            <a:picLocks noChangeAspect="1"/>
          </p:cNvPicPr>
          <p:nvPr userDrawn="1"/>
        </p:nvPicPr>
        <p:blipFill>
          <a:blip r:embed="rId14">
            <a:duotone>
              <a:schemeClr val="bg2">
                <a:shade val="45000"/>
                <a:satMod val="135000"/>
              </a:schemeClr>
              <a:prstClr val="white"/>
            </a:duotone>
          </a:blip>
          <a:stretch>
            <a:fillRect/>
          </a:stretch>
        </p:blipFill>
        <p:spPr>
          <a:xfrm>
            <a:off x="7303064" y="5996198"/>
            <a:ext cx="814482" cy="610862"/>
          </a:xfrm>
          <a:prstGeom prst="rect">
            <a:avLst/>
          </a:prstGeom>
        </p:spPr>
      </p:pic>
      <p:pic>
        <p:nvPicPr>
          <p:cNvPr id="9" name="Picture 8">
            <a:extLst>
              <a:ext uri="{FF2B5EF4-FFF2-40B4-BE49-F238E27FC236}">
                <a16:creationId xmlns:a16="http://schemas.microsoft.com/office/drawing/2014/main" xmlns="" id="{27662431-8DE8-4A4C-B744-74963B606EF4}"/>
              </a:ext>
            </a:extLst>
          </p:cNvPr>
          <p:cNvPicPr>
            <a:picLocks noChangeAspect="1"/>
          </p:cNvPicPr>
          <p:nvPr userDrawn="1"/>
        </p:nvPicPr>
        <p:blipFill>
          <a:blip r:embed="rId15">
            <a:duotone>
              <a:schemeClr val="bg2">
                <a:shade val="45000"/>
                <a:satMod val="135000"/>
              </a:schemeClr>
              <a:prstClr val="white"/>
            </a:duotone>
          </a:blip>
          <a:stretch>
            <a:fillRect/>
          </a:stretch>
        </p:blipFill>
        <p:spPr>
          <a:xfrm>
            <a:off x="4171445" y="5996200"/>
            <a:ext cx="814482" cy="610862"/>
          </a:xfrm>
          <a:prstGeom prst="rect">
            <a:avLst/>
          </a:prstGeom>
        </p:spPr>
      </p:pic>
      <p:pic>
        <p:nvPicPr>
          <p:cNvPr id="10" name="Picture 9">
            <a:extLst>
              <a:ext uri="{FF2B5EF4-FFF2-40B4-BE49-F238E27FC236}">
                <a16:creationId xmlns:a16="http://schemas.microsoft.com/office/drawing/2014/main" xmlns="" id="{D88E5AC2-C7DC-D747-8F2F-A0473A7BBABF}"/>
              </a:ext>
            </a:extLst>
          </p:cNvPr>
          <p:cNvPicPr>
            <a:picLocks noChangeAspect="1"/>
          </p:cNvPicPr>
          <p:nvPr userDrawn="1"/>
        </p:nvPicPr>
        <p:blipFill>
          <a:blip r:embed="rId16">
            <a:duotone>
              <a:schemeClr val="bg2">
                <a:shade val="45000"/>
                <a:satMod val="135000"/>
              </a:schemeClr>
              <a:prstClr val="white"/>
            </a:duotone>
          </a:blip>
          <a:stretch>
            <a:fillRect/>
          </a:stretch>
        </p:blipFill>
        <p:spPr>
          <a:xfrm>
            <a:off x="5215318" y="5996200"/>
            <a:ext cx="814482" cy="610862"/>
          </a:xfrm>
          <a:prstGeom prst="rect">
            <a:avLst/>
          </a:prstGeom>
        </p:spPr>
      </p:pic>
      <p:pic>
        <p:nvPicPr>
          <p:cNvPr id="11" name="Picture 10">
            <a:extLst>
              <a:ext uri="{FF2B5EF4-FFF2-40B4-BE49-F238E27FC236}">
                <a16:creationId xmlns:a16="http://schemas.microsoft.com/office/drawing/2014/main" xmlns="" id="{8DEEA671-EB95-9042-8683-78D95D0A349E}"/>
              </a:ext>
            </a:extLst>
          </p:cNvPr>
          <p:cNvPicPr>
            <a:picLocks noChangeAspect="1"/>
          </p:cNvPicPr>
          <p:nvPr userDrawn="1"/>
        </p:nvPicPr>
        <p:blipFill>
          <a:blip r:embed="rId17">
            <a:duotone>
              <a:schemeClr val="bg2">
                <a:shade val="45000"/>
                <a:satMod val="135000"/>
              </a:schemeClr>
              <a:prstClr val="white"/>
            </a:duotone>
          </a:blip>
          <a:stretch>
            <a:fillRect/>
          </a:stretch>
        </p:blipFill>
        <p:spPr>
          <a:xfrm>
            <a:off x="2083699" y="5996198"/>
            <a:ext cx="814482" cy="610862"/>
          </a:xfrm>
          <a:prstGeom prst="rect">
            <a:avLst/>
          </a:prstGeom>
        </p:spPr>
      </p:pic>
      <p:pic>
        <p:nvPicPr>
          <p:cNvPr id="12" name="Picture 11">
            <a:extLst>
              <a:ext uri="{FF2B5EF4-FFF2-40B4-BE49-F238E27FC236}">
                <a16:creationId xmlns:a16="http://schemas.microsoft.com/office/drawing/2014/main" xmlns="" id="{70F64C23-4EA9-034D-B0EE-E4479624043D}"/>
              </a:ext>
            </a:extLst>
          </p:cNvPr>
          <p:cNvPicPr>
            <a:picLocks noChangeAspect="1"/>
          </p:cNvPicPr>
          <p:nvPr userDrawn="1"/>
        </p:nvPicPr>
        <p:blipFill>
          <a:blip r:embed="rId18">
            <a:duotone>
              <a:schemeClr val="bg2">
                <a:shade val="45000"/>
                <a:satMod val="135000"/>
              </a:schemeClr>
              <a:prstClr val="white"/>
            </a:duotone>
          </a:blip>
          <a:stretch>
            <a:fillRect/>
          </a:stretch>
        </p:blipFill>
        <p:spPr>
          <a:xfrm>
            <a:off x="1039826" y="5996198"/>
            <a:ext cx="814482" cy="610862"/>
          </a:xfrm>
          <a:prstGeom prst="rect">
            <a:avLst/>
          </a:prstGeom>
        </p:spPr>
      </p:pic>
      <p:pic>
        <p:nvPicPr>
          <p:cNvPr id="13" name="Picture 12">
            <a:extLst>
              <a:ext uri="{FF2B5EF4-FFF2-40B4-BE49-F238E27FC236}">
                <a16:creationId xmlns:a16="http://schemas.microsoft.com/office/drawing/2014/main" xmlns="" id="{BF571960-5670-4141-B86A-D1E3A27F4368}"/>
              </a:ext>
            </a:extLst>
          </p:cNvPr>
          <p:cNvPicPr>
            <a:picLocks noChangeAspect="1"/>
          </p:cNvPicPr>
          <p:nvPr userDrawn="1"/>
        </p:nvPicPr>
        <p:blipFill>
          <a:blip r:embed="rId19">
            <a:duotone>
              <a:schemeClr val="bg2">
                <a:shade val="45000"/>
                <a:satMod val="135000"/>
              </a:schemeClr>
              <a:prstClr val="white"/>
            </a:duotone>
          </a:blip>
          <a:stretch>
            <a:fillRect/>
          </a:stretch>
        </p:blipFill>
        <p:spPr>
          <a:xfrm>
            <a:off x="6259191" y="5996199"/>
            <a:ext cx="814482" cy="610862"/>
          </a:xfrm>
          <a:prstGeom prst="rect">
            <a:avLst/>
          </a:prstGeom>
        </p:spPr>
      </p:pic>
      <p:pic>
        <p:nvPicPr>
          <p:cNvPr id="14" name="Picture 13">
            <a:extLst>
              <a:ext uri="{FF2B5EF4-FFF2-40B4-BE49-F238E27FC236}">
                <a16:creationId xmlns:a16="http://schemas.microsoft.com/office/drawing/2014/main" xmlns="" id="{3D7FEE2A-0A39-DB45-9518-08317A08B5C0}"/>
              </a:ext>
            </a:extLst>
          </p:cNvPr>
          <p:cNvPicPr>
            <a:picLocks noChangeAspect="1"/>
          </p:cNvPicPr>
          <p:nvPr userDrawn="1"/>
        </p:nvPicPr>
        <p:blipFill>
          <a:blip r:embed="rId20">
            <a:duotone>
              <a:schemeClr val="bg2">
                <a:shade val="45000"/>
                <a:satMod val="135000"/>
              </a:schemeClr>
              <a:prstClr val="white"/>
            </a:duotone>
          </a:blip>
          <a:stretch>
            <a:fillRect/>
          </a:stretch>
        </p:blipFill>
        <p:spPr>
          <a:xfrm>
            <a:off x="3127572" y="5996198"/>
            <a:ext cx="814482" cy="610862"/>
          </a:xfrm>
          <a:prstGeom prst="rect">
            <a:avLst/>
          </a:prstGeom>
        </p:spPr>
      </p:pic>
    </p:spTree>
    <p:extLst>
      <p:ext uri="{BB962C8B-B14F-4D97-AF65-F5344CB8AC3E}">
        <p14:creationId xmlns:p14="http://schemas.microsoft.com/office/powerpoint/2010/main" val="3730240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623C9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kJP1zPOfq_0" TargetMode="External"/><Relationship Id="rId5" Type="http://schemas.openxmlformats.org/officeDocument/2006/relationships/image" Target="../media/image11.jpeg"/><Relationship Id="rId4" Type="http://schemas.openxmlformats.org/officeDocument/2006/relationships/hyperlink" Target="mailto:https://www.youtube.com/watch?v=qv8VZVP5cs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XjJQBjWYD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785ED-EEED-1F44-A7EB-4950EFED7435}"/>
              </a:ext>
            </a:extLst>
          </p:cNvPr>
          <p:cNvSpPr>
            <a:spLocks noGrp="1"/>
          </p:cNvSpPr>
          <p:nvPr>
            <p:ph type="ctrTitle"/>
          </p:nvPr>
        </p:nvSpPr>
        <p:spPr>
          <a:xfrm>
            <a:off x="685800" y="3187927"/>
            <a:ext cx="7772400" cy="1754326"/>
          </a:xfrm>
        </p:spPr>
        <p:txBody>
          <a:bodyPr>
            <a:normAutofit fontScale="90000"/>
          </a:bodyPr>
          <a:lstStyle/>
          <a:p>
            <a:r>
              <a:rPr lang="en-US" dirty="0"/>
              <a:t>Gender Equality Clothesline</a:t>
            </a:r>
            <a:br>
              <a:rPr lang="en-US" dirty="0"/>
            </a:br>
            <a:r>
              <a:rPr lang="en-US" dirty="0"/>
              <a:t>Activity (</a:t>
            </a:r>
            <a:r>
              <a:rPr lang="en-US" dirty="0">
                <a:highlight>
                  <a:srgbClr val="FFFF00"/>
                </a:highlight>
              </a:rPr>
              <a:t>edit to your own title</a:t>
            </a:r>
            <a:r>
              <a:rPr lang="en-US" dirty="0"/>
              <a:t>)   </a:t>
            </a:r>
          </a:p>
        </p:txBody>
      </p:sp>
      <p:sp>
        <p:nvSpPr>
          <p:cNvPr id="3" name="Subtitle 2">
            <a:extLst>
              <a:ext uri="{FF2B5EF4-FFF2-40B4-BE49-F238E27FC236}">
                <a16:creationId xmlns:a16="http://schemas.microsoft.com/office/drawing/2014/main" xmlns="" id="{A18D237B-0BA3-E445-AEEC-D0DADB8E0173}"/>
              </a:ext>
            </a:extLst>
          </p:cNvPr>
          <p:cNvSpPr>
            <a:spLocks noGrp="1"/>
          </p:cNvSpPr>
          <p:nvPr>
            <p:ph type="subTitle" idx="1"/>
          </p:nvPr>
        </p:nvSpPr>
        <p:spPr>
          <a:xfrm>
            <a:off x="2078599" y="5023063"/>
            <a:ext cx="4650897" cy="426913"/>
          </a:xfrm>
        </p:spPr>
        <p:txBody>
          <a:bodyPr/>
          <a:lstStyle/>
          <a:p>
            <a:endParaRPr lang="en-US" dirty="0"/>
          </a:p>
        </p:txBody>
      </p:sp>
    </p:spTree>
    <p:extLst>
      <p:ext uri="{BB962C8B-B14F-4D97-AF65-F5344CB8AC3E}">
        <p14:creationId xmlns:p14="http://schemas.microsoft.com/office/powerpoint/2010/main" val="231139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4996AE3-8DC1-4F33-AA45-EBC5FFF3097F}"/>
              </a:ext>
            </a:extLst>
          </p:cNvPr>
          <p:cNvSpPr/>
          <p:nvPr/>
        </p:nvSpPr>
        <p:spPr>
          <a:xfrm>
            <a:off x="1883508" y="2077209"/>
            <a:ext cx="5138053" cy="2123658"/>
          </a:xfrm>
          <a:prstGeom prst="rect">
            <a:avLst/>
          </a:prstGeom>
        </p:spPr>
        <p:txBody>
          <a:bodyPr wrap="square">
            <a:spAutoFit/>
          </a:bodyPr>
          <a:lstStyle/>
          <a:p>
            <a:pPr algn="ctr"/>
            <a:r>
              <a:rPr lang="en-US" sz="3300" dirty="0">
                <a:solidFill>
                  <a:schemeClr val="tx2"/>
                </a:solidFill>
              </a:rPr>
              <a:t>Now Create your T-shirts</a:t>
            </a:r>
            <a:endParaRPr lang="en-AU" sz="3300" dirty="0">
              <a:solidFill>
                <a:schemeClr val="tx2"/>
              </a:solidFill>
            </a:endParaRPr>
          </a:p>
          <a:p>
            <a:pPr algn="ctr"/>
            <a:endParaRPr lang="en-AU" sz="3300" dirty="0">
              <a:solidFill>
                <a:schemeClr val="tx2"/>
              </a:solidFill>
            </a:endParaRPr>
          </a:p>
          <a:p>
            <a:pPr algn="ctr"/>
            <a:r>
              <a:rPr lang="en-AU" sz="3300" dirty="0">
                <a:solidFill>
                  <a:schemeClr val="tx2"/>
                </a:solidFill>
              </a:rPr>
              <a:t>An action or message you want to promote</a:t>
            </a:r>
            <a:endParaRPr lang="en-US" sz="3300" dirty="0">
              <a:solidFill>
                <a:schemeClr val="tx2"/>
              </a:solidFill>
            </a:endParaRPr>
          </a:p>
        </p:txBody>
      </p:sp>
      <p:sp>
        <p:nvSpPr>
          <p:cNvPr id="4" name="Rectangle 3">
            <a:extLst>
              <a:ext uri="{FF2B5EF4-FFF2-40B4-BE49-F238E27FC236}">
                <a16:creationId xmlns:a16="http://schemas.microsoft.com/office/drawing/2014/main" xmlns="" id="{78032B65-1DCE-42D3-977E-5A83FA6F017B}"/>
              </a:ext>
            </a:extLst>
          </p:cNvPr>
          <p:cNvSpPr/>
          <p:nvPr/>
        </p:nvSpPr>
        <p:spPr>
          <a:xfrm>
            <a:off x="1755321" y="3188953"/>
            <a:ext cx="5666015" cy="923330"/>
          </a:xfrm>
          <a:prstGeom prst="rect">
            <a:avLst/>
          </a:prstGeom>
        </p:spPr>
        <p:txBody>
          <a:bodyPr wrap="square">
            <a:spAutoFit/>
          </a:bodyPr>
          <a:lstStyle/>
          <a:p>
            <a:pPr marL="214313" indent="-214313">
              <a:buFont typeface="Arial" panose="020B0604020202020204" pitchFamily="34" charset="0"/>
              <a:buChar char="•"/>
            </a:pPr>
            <a:endParaRPr lang="en-US" sz="15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endParaRPr lang="en-US" sz="15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endParaRPr lang="en-AU" sz="24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72438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4996AE3-8DC1-4F33-AA45-EBC5FFF3097F}"/>
              </a:ext>
            </a:extLst>
          </p:cNvPr>
          <p:cNvSpPr/>
          <p:nvPr/>
        </p:nvSpPr>
        <p:spPr>
          <a:xfrm>
            <a:off x="1883508" y="2077209"/>
            <a:ext cx="5138053" cy="2123658"/>
          </a:xfrm>
          <a:prstGeom prst="rect">
            <a:avLst/>
          </a:prstGeom>
        </p:spPr>
        <p:txBody>
          <a:bodyPr wrap="square">
            <a:spAutoFit/>
          </a:bodyPr>
          <a:lstStyle/>
          <a:p>
            <a:pPr algn="ctr"/>
            <a:r>
              <a:rPr lang="en-AU" sz="3300" dirty="0">
                <a:solidFill>
                  <a:schemeClr val="tx2"/>
                </a:solidFill>
              </a:rPr>
              <a:t>Reflection: Write/talk about any reflections, ideas, actions you want to take with you</a:t>
            </a:r>
            <a:endParaRPr lang="en-US" sz="3300" dirty="0">
              <a:solidFill>
                <a:schemeClr val="tx2"/>
              </a:solidFill>
            </a:endParaRPr>
          </a:p>
        </p:txBody>
      </p:sp>
      <p:sp>
        <p:nvSpPr>
          <p:cNvPr id="4" name="Rectangle 3">
            <a:extLst>
              <a:ext uri="{FF2B5EF4-FFF2-40B4-BE49-F238E27FC236}">
                <a16:creationId xmlns:a16="http://schemas.microsoft.com/office/drawing/2014/main" xmlns="" id="{78032B65-1DCE-42D3-977E-5A83FA6F017B}"/>
              </a:ext>
            </a:extLst>
          </p:cNvPr>
          <p:cNvSpPr/>
          <p:nvPr/>
        </p:nvSpPr>
        <p:spPr>
          <a:xfrm>
            <a:off x="1755321" y="3188953"/>
            <a:ext cx="5666015" cy="923330"/>
          </a:xfrm>
          <a:prstGeom prst="rect">
            <a:avLst/>
          </a:prstGeom>
        </p:spPr>
        <p:txBody>
          <a:bodyPr wrap="square">
            <a:spAutoFit/>
          </a:bodyPr>
          <a:lstStyle/>
          <a:p>
            <a:pPr marL="214313" indent="-214313">
              <a:buFont typeface="Arial" panose="020B0604020202020204" pitchFamily="34" charset="0"/>
              <a:buChar char="•"/>
            </a:pPr>
            <a:endParaRPr lang="en-US" sz="15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endParaRPr lang="en-US" sz="15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endParaRPr lang="en-AU" sz="24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74177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48" y="1010653"/>
            <a:ext cx="8515352" cy="4700335"/>
          </a:xfrm>
        </p:spPr>
        <p:txBody>
          <a:bodyPr>
            <a:normAutofit/>
          </a:bodyPr>
          <a:lstStyle/>
          <a:p>
            <a:pPr>
              <a:lnSpc>
                <a:spcPct val="100000"/>
              </a:lnSpc>
            </a:pPr>
            <a:r>
              <a:rPr lang="en-US" dirty="0">
                <a:solidFill>
                  <a:srgbClr val="662E89"/>
                </a:solidFill>
              </a:rPr>
              <a:t/>
            </a:r>
            <a:br>
              <a:rPr lang="en-US" dirty="0">
                <a:solidFill>
                  <a:srgbClr val="662E89"/>
                </a:solidFill>
              </a:rPr>
            </a:br>
            <a:r>
              <a:rPr lang="en-US" dirty="0">
                <a:solidFill>
                  <a:srgbClr val="662E89"/>
                </a:solidFill>
              </a:rPr>
              <a:t/>
            </a:r>
            <a:br>
              <a:rPr lang="en-US" dirty="0">
                <a:solidFill>
                  <a:srgbClr val="662E89"/>
                </a:solidFill>
              </a:rPr>
            </a:br>
            <a:r>
              <a:rPr lang="en-US" dirty="0">
                <a:solidFill>
                  <a:srgbClr val="662E89"/>
                </a:solidFill>
              </a:rPr>
              <a:t>Next steps </a:t>
            </a:r>
            <a:br>
              <a:rPr lang="en-US" dirty="0">
                <a:solidFill>
                  <a:srgbClr val="662E89"/>
                </a:solidFill>
              </a:rPr>
            </a:br>
            <a:endParaRPr lang="en-AU" dirty="0"/>
          </a:p>
        </p:txBody>
      </p:sp>
    </p:spTree>
    <p:extLst>
      <p:ext uri="{BB962C8B-B14F-4D97-AF65-F5344CB8AC3E}">
        <p14:creationId xmlns:p14="http://schemas.microsoft.com/office/powerpoint/2010/main" val="97640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90C9930-50ED-46DB-842C-444F64C3B7A1}"/>
              </a:ext>
            </a:extLst>
          </p:cNvPr>
          <p:cNvSpPr>
            <a:spLocks noGrp="1"/>
          </p:cNvSpPr>
          <p:nvPr>
            <p:ph idx="1"/>
          </p:nvPr>
        </p:nvSpPr>
        <p:spPr/>
        <p:txBody>
          <a:bodyPr/>
          <a:lstStyle/>
          <a:p>
            <a:r>
              <a:rPr lang="en-AU" dirty="0"/>
              <a:t>A picture/ word: </a:t>
            </a:r>
          </a:p>
          <a:p>
            <a:endParaRPr lang="en-AU" dirty="0"/>
          </a:p>
          <a:p>
            <a:pPr marL="0" indent="0" algn="ctr">
              <a:buNone/>
            </a:pPr>
            <a:r>
              <a:rPr lang="en-AU" dirty="0"/>
              <a:t>How you are feeling now</a:t>
            </a:r>
          </a:p>
        </p:txBody>
      </p:sp>
      <p:sp>
        <p:nvSpPr>
          <p:cNvPr id="3" name="Title 2">
            <a:extLst>
              <a:ext uri="{FF2B5EF4-FFF2-40B4-BE49-F238E27FC236}">
                <a16:creationId xmlns:a16="http://schemas.microsoft.com/office/drawing/2014/main" xmlns="" id="{F54ECE6B-3573-419C-9127-63E019927447}"/>
              </a:ext>
            </a:extLst>
          </p:cNvPr>
          <p:cNvSpPr>
            <a:spLocks noGrp="1"/>
          </p:cNvSpPr>
          <p:nvPr>
            <p:ph type="title"/>
          </p:nvPr>
        </p:nvSpPr>
        <p:spPr/>
        <p:txBody>
          <a:bodyPr/>
          <a:lstStyle/>
          <a:p>
            <a:r>
              <a:rPr lang="en-AU" dirty="0"/>
              <a:t>Check Out Activity</a:t>
            </a:r>
          </a:p>
        </p:txBody>
      </p:sp>
    </p:spTree>
    <p:extLst>
      <p:ext uri="{BB962C8B-B14F-4D97-AF65-F5344CB8AC3E}">
        <p14:creationId xmlns:p14="http://schemas.microsoft.com/office/powerpoint/2010/main" val="162113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2" y="3026199"/>
            <a:ext cx="8061649" cy="1325563"/>
          </a:xfrm>
        </p:spPr>
        <p:txBody>
          <a:bodyPr>
            <a:noAutofit/>
          </a:bodyPr>
          <a:lstStyle/>
          <a:p>
            <a:pPr algn="ctr"/>
            <a:r>
              <a:rPr lang="en-US" sz="6000" dirty="0"/>
              <a:t>Acknowledgement </a:t>
            </a:r>
            <a:br>
              <a:rPr lang="en-US" sz="6000" dirty="0"/>
            </a:br>
            <a:r>
              <a:rPr lang="en-US" sz="6000" dirty="0"/>
              <a:t>of </a:t>
            </a:r>
            <a:br>
              <a:rPr lang="en-US" sz="6000" dirty="0"/>
            </a:br>
            <a:r>
              <a:rPr lang="en-US" sz="6000" dirty="0"/>
              <a:t>Country</a:t>
            </a:r>
            <a:endParaRPr lang="en-AU" sz="6000" dirty="0"/>
          </a:p>
        </p:txBody>
      </p:sp>
    </p:spTree>
    <p:extLst>
      <p:ext uri="{BB962C8B-B14F-4D97-AF65-F5344CB8AC3E}">
        <p14:creationId xmlns:p14="http://schemas.microsoft.com/office/powerpoint/2010/main" val="2583106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021825" y="2809036"/>
            <a:ext cx="5286959" cy="1325563"/>
          </a:xfrm>
        </p:spPr>
        <p:txBody>
          <a:bodyPr>
            <a:noAutofit/>
          </a:bodyPr>
          <a:lstStyle/>
          <a:p>
            <a:pPr algn="ctr"/>
            <a:r>
              <a:rPr lang="en-US" sz="6000" dirty="0"/>
              <a:t>What are we doing today?</a:t>
            </a:r>
            <a:endParaRPr lang="en-AU" sz="6000" dirty="0"/>
          </a:p>
        </p:txBody>
      </p:sp>
      <p:sp>
        <p:nvSpPr>
          <p:cNvPr id="4" name="Content Placeholder 2"/>
          <p:cNvSpPr>
            <a:spLocks noGrp="1"/>
          </p:cNvSpPr>
          <p:nvPr>
            <p:ph idx="1"/>
          </p:nvPr>
        </p:nvSpPr>
        <p:spPr>
          <a:xfrm>
            <a:off x="721955" y="2824001"/>
            <a:ext cx="7886700" cy="4033009"/>
          </a:xfrm>
        </p:spPr>
        <p:txBody>
          <a:bodyPr>
            <a:normAutofit/>
          </a:bodyPr>
          <a:lstStyle/>
          <a:p>
            <a:pPr marL="0" indent="0" algn="ctr">
              <a:buNone/>
            </a:pPr>
            <a:endParaRPr lang="en-AU" dirty="0"/>
          </a:p>
          <a:p>
            <a:endParaRPr lang="en-AU" dirty="0"/>
          </a:p>
          <a:p>
            <a:endParaRPr lang="en-AU" dirty="0"/>
          </a:p>
        </p:txBody>
      </p:sp>
    </p:spTree>
    <p:extLst>
      <p:ext uri="{BB962C8B-B14F-4D97-AF65-F5344CB8AC3E}">
        <p14:creationId xmlns:p14="http://schemas.microsoft.com/office/powerpoint/2010/main" val="23274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885" y="3371739"/>
            <a:ext cx="5286959" cy="1325563"/>
          </a:xfrm>
        </p:spPr>
        <p:txBody>
          <a:bodyPr>
            <a:normAutofit fontScale="90000"/>
          </a:bodyPr>
          <a:lstStyle/>
          <a:p>
            <a:pPr algn="ctr"/>
            <a:r>
              <a:rPr lang="en-US" dirty="0"/>
              <a:t/>
            </a:r>
            <a:br>
              <a:rPr lang="en-US" dirty="0"/>
            </a:br>
            <a:r>
              <a:rPr lang="en-US" dirty="0"/>
              <a:t/>
            </a:r>
            <a:br>
              <a:rPr lang="en-US" dirty="0"/>
            </a:br>
            <a:r>
              <a:rPr lang="en-US" sz="6700" dirty="0"/>
              <a:t>Introductions</a:t>
            </a:r>
            <a:r>
              <a:rPr lang="en-US" dirty="0"/>
              <a:t/>
            </a:r>
            <a:br>
              <a:rPr lang="en-US" dirty="0"/>
            </a:br>
            <a:r>
              <a:rPr lang="en-US" dirty="0"/>
              <a:t/>
            </a:r>
            <a:br>
              <a:rPr lang="en-US" dirty="0"/>
            </a:br>
            <a:r>
              <a:rPr lang="en-US" dirty="0"/>
              <a:t>Who are we?</a:t>
            </a:r>
            <a:br>
              <a:rPr lang="en-US" dirty="0"/>
            </a:br>
            <a:r>
              <a:rPr lang="en-US" dirty="0"/>
              <a:t>Where are we from?</a:t>
            </a:r>
            <a:br>
              <a:rPr lang="en-US" dirty="0"/>
            </a:br>
            <a:r>
              <a:rPr lang="en-US" dirty="0"/>
              <a:t/>
            </a:r>
            <a:br>
              <a:rPr lang="en-US" dirty="0"/>
            </a:br>
            <a:r>
              <a:rPr lang="en-US" dirty="0"/>
              <a:t/>
            </a:r>
            <a:br>
              <a:rPr lang="en-US" dirty="0"/>
            </a:br>
            <a:endParaRPr lang="en-AU" dirty="0"/>
          </a:p>
        </p:txBody>
      </p:sp>
    </p:spTree>
    <p:extLst>
      <p:ext uri="{BB962C8B-B14F-4D97-AF65-F5344CB8AC3E}">
        <p14:creationId xmlns:p14="http://schemas.microsoft.com/office/powerpoint/2010/main" val="3628619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7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119674" y="1904368"/>
            <a:ext cx="6438122" cy="1659926"/>
          </a:xfrm>
        </p:spPr>
        <p:txBody>
          <a:bodyPr>
            <a:normAutofit fontScale="90000"/>
          </a:bodyPr>
          <a:lstStyle/>
          <a:p>
            <a:pPr algn="ctr"/>
            <a:r>
              <a:rPr lang="en-US" sz="6000" dirty="0"/>
              <a:t>Creating our Shared Space:</a:t>
            </a:r>
            <a:br>
              <a:rPr lang="en-US" sz="6000" dirty="0"/>
            </a:br>
            <a:r>
              <a:rPr lang="en-US" sz="4900" dirty="0"/>
              <a:t>Group Agreement</a:t>
            </a:r>
            <a:r>
              <a:rPr lang="en-US" dirty="0"/>
              <a:t/>
            </a:r>
            <a:br>
              <a:rPr lang="en-US" dirty="0"/>
            </a:br>
            <a:endParaRPr lang="en-AU" dirty="0"/>
          </a:p>
        </p:txBody>
      </p:sp>
      <p:sp>
        <p:nvSpPr>
          <p:cNvPr id="4" name="Title 2"/>
          <p:cNvSpPr txBox="1">
            <a:spLocks/>
          </p:cNvSpPr>
          <p:nvPr/>
        </p:nvSpPr>
        <p:spPr>
          <a:xfrm>
            <a:off x="2239346" y="3918859"/>
            <a:ext cx="4665307" cy="279918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b="1" kern="1200">
                <a:solidFill>
                  <a:srgbClr val="623C95"/>
                </a:solidFill>
                <a:latin typeface="+mj-lt"/>
                <a:ea typeface="+mj-ea"/>
                <a:cs typeface="+mj-cs"/>
              </a:defRPr>
            </a:lvl1pPr>
          </a:lstStyle>
          <a:p>
            <a:pPr algn="ctr"/>
            <a:r>
              <a:rPr lang="en-US" dirty="0"/>
              <a:t>What is important… </a:t>
            </a:r>
          </a:p>
          <a:p>
            <a:pPr algn="ctr"/>
            <a:endParaRPr lang="en-US" dirty="0"/>
          </a:p>
          <a:p>
            <a:pPr algn="ctr"/>
            <a:r>
              <a:rPr lang="en-US" dirty="0"/>
              <a:t>…to feel safe and comfortable in our conversations today?</a:t>
            </a:r>
            <a:endParaRPr lang="en-AU" dirty="0"/>
          </a:p>
        </p:txBody>
      </p:sp>
    </p:spTree>
    <p:extLst>
      <p:ext uri="{BB962C8B-B14F-4D97-AF65-F5344CB8AC3E}">
        <p14:creationId xmlns:p14="http://schemas.microsoft.com/office/powerpoint/2010/main" val="81800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AU" dirty="0"/>
          </a:p>
        </p:txBody>
      </p:sp>
      <p:pic>
        <p:nvPicPr>
          <p:cNvPr id="4" name="그림 10"/>
          <p:cNvPicPr>
            <a:picLocks noGrp="1" noChangeAspect="1"/>
          </p:cNvPicPr>
          <p:nvPr>
            <p:ph idx="1"/>
          </p:nvPr>
        </p:nvPicPr>
        <p:blipFill>
          <a:blip r:embed="rId3"/>
          <a:stretch>
            <a:fillRect/>
          </a:stretch>
        </p:blipFill>
        <p:spPr>
          <a:xfrm>
            <a:off x="1112488" y="2231756"/>
            <a:ext cx="6600408" cy="2295794"/>
          </a:xfrm>
          <a:prstGeom prst="rect">
            <a:avLst/>
          </a:prstGeom>
        </p:spPr>
      </p:pic>
    </p:spTree>
    <p:extLst>
      <p:ext uri="{BB962C8B-B14F-4D97-AF65-F5344CB8AC3E}">
        <p14:creationId xmlns:p14="http://schemas.microsoft.com/office/powerpoint/2010/main" val="321986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AU" sz="4000" b="1" dirty="0">
              <a:solidFill>
                <a:srgbClr val="7030A0"/>
              </a:solidFill>
            </a:endParaRPr>
          </a:p>
          <a:p>
            <a:pPr marL="0" indent="0" algn="ctr">
              <a:buNone/>
            </a:pPr>
            <a:endParaRPr lang="en-AU" sz="4000" b="1" dirty="0">
              <a:solidFill>
                <a:srgbClr val="7030A0"/>
              </a:solidFill>
            </a:endParaRPr>
          </a:p>
          <a:p>
            <a:pPr marL="0" indent="0" algn="ctr">
              <a:buNone/>
            </a:pPr>
            <a:r>
              <a:rPr lang="en-AU" sz="4000" b="1" dirty="0">
                <a:solidFill>
                  <a:srgbClr val="7030A0"/>
                </a:solidFill>
                <a:hlinkClick r:id="rId4"/>
              </a:rPr>
              <a:t>Video</a:t>
            </a:r>
            <a:endParaRPr lang="en-AU" sz="4000" b="1" dirty="0">
              <a:solidFill>
                <a:srgbClr val="7030A0"/>
              </a:solidFill>
            </a:endParaRPr>
          </a:p>
        </p:txBody>
      </p:sp>
      <p:pic>
        <p:nvPicPr>
          <p:cNvPr id="5" name="kJP1zPOfq_0"/>
          <p:cNvPicPr>
            <a:picLocks noRot="1" noChangeAspect="1"/>
          </p:cNvPicPr>
          <p:nvPr>
            <a:videoFile r:link="rId1"/>
          </p:nvPr>
        </p:nvPicPr>
        <p:blipFill>
          <a:blip r:embed="rId5"/>
          <a:stretch>
            <a:fillRect/>
          </a:stretch>
        </p:blipFill>
        <p:spPr>
          <a:xfrm>
            <a:off x="628650" y="1646365"/>
            <a:ext cx="7796386" cy="4385467"/>
          </a:xfrm>
          <a:prstGeom prst="rect">
            <a:avLst/>
          </a:prstGeom>
        </p:spPr>
      </p:pic>
    </p:spTree>
    <p:extLst>
      <p:ext uri="{BB962C8B-B14F-4D97-AF65-F5344CB8AC3E}">
        <p14:creationId xmlns:p14="http://schemas.microsoft.com/office/powerpoint/2010/main" val="332030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4996AE3-8DC1-4F33-AA45-EBC5FFF3097F}"/>
              </a:ext>
            </a:extLst>
          </p:cNvPr>
          <p:cNvSpPr/>
          <p:nvPr/>
        </p:nvSpPr>
        <p:spPr>
          <a:xfrm>
            <a:off x="1883508" y="2077209"/>
            <a:ext cx="5138053" cy="923330"/>
          </a:xfrm>
          <a:prstGeom prst="rect">
            <a:avLst/>
          </a:prstGeom>
        </p:spPr>
        <p:txBody>
          <a:bodyPr wrap="square">
            <a:spAutoFit/>
          </a:bodyPr>
          <a:lstStyle/>
          <a:p>
            <a:pPr algn="ctr"/>
            <a:r>
              <a:rPr lang="en-AU" sz="5400" b="1" dirty="0">
                <a:solidFill>
                  <a:schemeClr val="tx2"/>
                </a:solidFill>
                <a:latin typeface="Arial Narrow" panose="020B0606020202030204" pitchFamily="34" charset="0"/>
              </a:rPr>
              <a:t>Like a Girl</a:t>
            </a:r>
            <a:endParaRPr lang="en-AU" sz="5400" dirty="0">
              <a:solidFill>
                <a:schemeClr val="tx2"/>
              </a:solidFill>
            </a:endParaRPr>
          </a:p>
        </p:txBody>
      </p:sp>
      <p:sp>
        <p:nvSpPr>
          <p:cNvPr id="3" name="Rectangle 2">
            <a:extLst>
              <a:ext uri="{FF2B5EF4-FFF2-40B4-BE49-F238E27FC236}">
                <a16:creationId xmlns:a16="http://schemas.microsoft.com/office/drawing/2014/main" xmlns="" id="{78032B65-1DCE-42D3-977E-5A83FA6F017B}"/>
              </a:ext>
            </a:extLst>
          </p:cNvPr>
          <p:cNvSpPr/>
          <p:nvPr/>
        </p:nvSpPr>
        <p:spPr>
          <a:xfrm>
            <a:off x="1755321" y="3188953"/>
            <a:ext cx="5666015" cy="338554"/>
          </a:xfrm>
          <a:prstGeom prst="rect">
            <a:avLst/>
          </a:prstGeom>
        </p:spPr>
        <p:txBody>
          <a:bodyPr wrap="square">
            <a:spAutoFit/>
          </a:bodyPr>
          <a:lstStyle/>
          <a:p>
            <a:pPr marL="214313" indent="-214313">
              <a:buFont typeface="Arial" panose="020B0604020202020204" pitchFamily="34" charset="0"/>
              <a:buChar char="•"/>
            </a:pPr>
            <a:r>
              <a:rPr lang="en-AU" sz="1600" dirty="0">
                <a:hlinkClick r:id="rId3"/>
              </a:rPr>
              <a:t>https://www.youtube.com/watch?v=XjJQBjWYDTs</a:t>
            </a:r>
            <a:endParaRPr lang="en-AU" sz="1500" dirty="0">
              <a:latin typeface="Arial Narrow" panose="020B0606020202030204" pitchFamily="34" charset="0"/>
              <a:cs typeface="Arial" panose="020B0604020202020204" pitchFamily="34" charset="0"/>
            </a:endParaRPr>
          </a:p>
        </p:txBody>
      </p:sp>
      <p:pic>
        <p:nvPicPr>
          <p:cNvPr id="5" name="Picture 4"/>
          <p:cNvPicPr>
            <a:picLocks noChangeAspect="1"/>
          </p:cNvPicPr>
          <p:nvPr/>
        </p:nvPicPr>
        <p:blipFill>
          <a:blip r:embed="rId4"/>
          <a:stretch>
            <a:fillRect/>
          </a:stretch>
        </p:blipFill>
        <p:spPr>
          <a:xfrm>
            <a:off x="2052735" y="3900195"/>
            <a:ext cx="4743615" cy="2656425"/>
          </a:xfrm>
          <a:prstGeom prst="rect">
            <a:avLst/>
          </a:prstGeom>
        </p:spPr>
      </p:pic>
    </p:spTree>
    <p:extLst>
      <p:ext uri="{BB962C8B-B14F-4D97-AF65-F5344CB8AC3E}">
        <p14:creationId xmlns:p14="http://schemas.microsoft.com/office/powerpoint/2010/main" val="406554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4996AE3-8DC1-4F33-AA45-EBC5FFF3097F}"/>
              </a:ext>
            </a:extLst>
          </p:cNvPr>
          <p:cNvSpPr/>
          <p:nvPr/>
        </p:nvSpPr>
        <p:spPr>
          <a:xfrm>
            <a:off x="1883508" y="2077209"/>
            <a:ext cx="5138053" cy="2585323"/>
          </a:xfrm>
          <a:prstGeom prst="rect">
            <a:avLst/>
          </a:prstGeom>
        </p:spPr>
        <p:txBody>
          <a:bodyPr wrap="square">
            <a:spAutoFit/>
          </a:bodyPr>
          <a:lstStyle/>
          <a:p>
            <a:pPr algn="ctr"/>
            <a:r>
              <a:rPr lang="en-US" sz="3300" dirty="0">
                <a:solidFill>
                  <a:schemeClr val="tx2"/>
                </a:solidFill>
              </a:rPr>
              <a:t>Discussions</a:t>
            </a:r>
          </a:p>
          <a:p>
            <a:pPr algn="ctr"/>
            <a:r>
              <a:rPr lang="en-US" sz="3300" dirty="0">
                <a:solidFill>
                  <a:schemeClr val="tx2"/>
                </a:solidFill>
              </a:rPr>
              <a:t>Reflection/discussion</a:t>
            </a:r>
          </a:p>
          <a:p>
            <a:pPr algn="ctr"/>
            <a:r>
              <a:rPr lang="en-US" sz="3200" dirty="0">
                <a:solidFill>
                  <a:schemeClr val="tx2"/>
                </a:solidFill>
              </a:rPr>
              <a:t>What did the video raise for you?</a:t>
            </a:r>
          </a:p>
          <a:p>
            <a:pPr algn="ctr"/>
            <a:r>
              <a:rPr lang="en-US" sz="3200" dirty="0">
                <a:solidFill>
                  <a:schemeClr val="tx2"/>
                </a:solidFill>
              </a:rPr>
              <a:t>Visioning Question</a:t>
            </a:r>
            <a:endParaRPr lang="en-AU" sz="3200" dirty="0">
              <a:solidFill>
                <a:schemeClr val="tx2"/>
              </a:solidFill>
            </a:endParaRPr>
          </a:p>
        </p:txBody>
      </p:sp>
      <p:sp>
        <p:nvSpPr>
          <p:cNvPr id="4" name="Rectangle 3">
            <a:extLst>
              <a:ext uri="{FF2B5EF4-FFF2-40B4-BE49-F238E27FC236}">
                <a16:creationId xmlns:a16="http://schemas.microsoft.com/office/drawing/2014/main" xmlns="" id="{78032B65-1DCE-42D3-977E-5A83FA6F017B}"/>
              </a:ext>
            </a:extLst>
          </p:cNvPr>
          <p:cNvSpPr/>
          <p:nvPr/>
        </p:nvSpPr>
        <p:spPr>
          <a:xfrm>
            <a:off x="1755321" y="3188953"/>
            <a:ext cx="5666015" cy="923330"/>
          </a:xfrm>
          <a:prstGeom prst="rect">
            <a:avLst/>
          </a:prstGeom>
        </p:spPr>
        <p:txBody>
          <a:bodyPr wrap="square">
            <a:spAutoFit/>
          </a:bodyPr>
          <a:lstStyle/>
          <a:p>
            <a:pPr marL="214313" indent="-214313">
              <a:buFont typeface="Arial" panose="020B0604020202020204" pitchFamily="34" charset="0"/>
              <a:buChar char="•"/>
            </a:pPr>
            <a:endParaRPr lang="en-US" sz="15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endParaRPr lang="en-US" sz="1500" dirty="0">
              <a:latin typeface="Arial Narrow" panose="020B0606020202030204" pitchFamily="34" charset="0"/>
              <a:cs typeface="Arial" panose="020B0604020202020204" pitchFamily="34" charset="0"/>
            </a:endParaRPr>
          </a:p>
          <a:p>
            <a:pPr marL="214313" indent="-214313">
              <a:buFont typeface="Arial" panose="020B0604020202020204" pitchFamily="34" charset="0"/>
              <a:buChar char="•"/>
            </a:pPr>
            <a:endParaRPr lang="en-AU" sz="24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772557173"/>
      </p:ext>
    </p:extLst>
  </p:cSld>
  <p:clrMapOvr>
    <a:masterClrMapping/>
  </p:clrMapOvr>
</p:sld>
</file>

<file path=ppt/theme/theme1.xml><?xml version="1.0" encoding="utf-8"?>
<a:theme xmlns:a="http://schemas.openxmlformats.org/drawingml/2006/main" name="Office Theme">
  <a:themeElements>
    <a:clrScheme name="Clothesline Project">
      <a:dk1>
        <a:srgbClr val="000000"/>
      </a:dk1>
      <a:lt1>
        <a:srgbClr val="FFFFFF"/>
      </a:lt1>
      <a:dk2>
        <a:srgbClr val="623B94"/>
      </a:dk2>
      <a:lt2>
        <a:srgbClr val="E7E6E6"/>
      </a:lt2>
      <a:accent1>
        <a:srgbClr val="F6891C"/>
      </a:accent1>
      <a:accent2>
        <a:srgbClr val="01A4D5"/>
      </a:accent2>
      <a:accent3>
        <a:srgbClr val="C61681"/>
      </a:accent3>
      <a:accent4>
        <a:srgbClr val="623C95"/>
      </a:accent4>
      <a:accent5>
        <a:srgbClr val="88E2EE"/>
      </a:accent5>
      <a:accent6>
        <a:srgbClr val="70AD47"/>
      </a:accent6>
      <a:hlink>
        <a:srgbClr val="623B94"/>
      </a:hlink>
      <a:folHlink>
        <a:srgbClr val="452A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c5b4c73a-94cd-479c-a1fc-7bb41c541251" ContentTypeId="0x0101001156B60DC8F9C645B26566B5BA9916DE25" PreviousValue="false"/>
</file>

<file path=customXml/item2.xml><?xml version="1.0" encoding="utf-8"?>
<ct:contentTypeSchema xmlns:ct="http://schemas.microsoft.com/office/2006/metadata/contentType" xmlns:ma="http://schemas.microsoft.com/office/2006/metadata/properties/metaAttributes" ct:_="" ma:_="" ma:contentTypeName="Project Document" ma:contentTypeID="0x0101001156B60DC8F9C645B26566B5BA9916DE2500AF061F0B3655E242963271A59664A32F" ma:contentTypeVersion="68" ma:contentTypeDescription="Project document small projects" ma:contentTypeScope="" ma:versionID="2afe1c9891c8dc069f379e3fe298b392">
  <xsd:schema xmlns:xsd="http://www.w3.org/2001/XMLSchema" xmlns:xs="http://www.w3.org/2001/XMLSchema" xmlns:p="http://schemas.microsoft.com/office/2006/metadata/properties" xmlns:ns2="6bb22376-e0fe-4007-9b1e-3a1226e6e908" xmlns:ns3="0df0547e-9bbb-4741-b257-bb55df7e7fa7" targetNamespace="http://schemas.microsoft.com/office/2006/metadata/properties" ma:root="true" ma:fieldsID="e96068ac9f508b975fc349383c2b0f94" ns2:_="" ns3:_="">
    <xsd:import namespace="6bb22376-e0fe-4007-9b1e-3a1226e6e908"/>
    <xsd:import namespace="0df0547e-9bbb-4741-b257-bb55df7e7fa7"/>
    <xsd:element name="properties">
      <xsd:complexType>
        <xsd:sequence>
          <xsd:element name="documentManagement">
            <xsd:complexType>
              <xsd:all>
                <xsd:element ref="ns2:TaxCatchAll" minOccurs="0"/>
                <xsd:element ref="ns2:TaxCatchAllLabel" minOccurs="0"/>
                <xsd:element ref="ns3:c8527d2cd77b442699bff2a9686d1ef6"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b22376-e0fe-4007-9b1e-3a1226e6e908"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21ddcb53-61c5-4ba3-a827-395380c7275d}" ma:internalName="TaxCatchAll" ma:showField="CatchAllData" ma:web="f9d1862a-428c-4f1b-bc49-c23a7d498337">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21ddcb53-61c5-4ba3-a827-395380c7275d}" ma:internalName="TaxCatchAllLabel" ma:readOnly="true" ma:showField="CatchAllDataLabel" ma:web="f9d1862a-428c-4f1b-bc49-c23a7d498337">
      <xsd:complexType>
        <xsd:complexContent>
          <xsd:extension base="dms:MultiChoiceLookup">
            <xsd:sequence>
              <xsd:element name="Value" type="dms:Lookup" maxOccurs="unbounded" minOccurs="0" nillable="true"/>
            </xsd:sequence>
          </xsd:extension>
        </xsd:complexContent>
      </xsd:complexType>
    </xsd:element>
    <xsd:element name="TaxKeywordTaxHTField" ma:index="12" nillable="true" ma:taxonomy="true" ma:internalName="TaxKeywordTaxHTField" ma:taxonomyFieldName="TaxKeyword" ma:displayName="Enterprise Keywords" ma:fieldId="{23f27201-bee3-471e-b2e7-b64fd8b7ca38}" ma:taxonomyMulti="true" ma:sspId="c5b4c73a-94cd-479c-a1fc-7bb41c541251"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df0547e-9bbb-4741-b257-bb55df7e7fa7" elementFormDefault="qualified">
    <xsd:import namespace="http://schemas.microsoft.com/office/2006/documentManagement/types"/>
    <xsd:import namespace="http://schemas.microsoft.com/office/infopath/2007/PartnerControls"/>
    <xsd:element name="c8527d2cd77b442699bff2a9686d1ef6" ma:index="11" nillable="true" ma:taxonomy="true" ma:internalName="c8527d2cd77b442699bff2a9686d1ef6" ma:taxonomyFieldName="Projects" ma:displayName="Project" ma:default="" ma:fieldId="{c8527d2c-d77b-4426-99bf-f2a9686d1ef6}" ma:taxonomyMulti="true" ma:sspId="c5b4c73a-94cd-479c-a1fc-7bb41c541251" ma:termSetId="f582e99c-b7f6-4af5-805f-96ee306ad17f"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8527d2cd77b442699bff2a9686d1ef6 xmlns="0df0547e-9bbb-4741-b257-bb55df7e7fa7">
      <Terms xmlns="http://schemas.microsoft.com/office/infopath/2007/PartnerControls"/>
    </c8527d2cd77b442699bff2a9686d1ef6>
    <TaxCatchAll xmlns="6bb22376-e0fe-4007-9b1e-3a1226e6e908"/>
    <TaxKeywordTaxHTField xmlns="6bb22376-e0fe-4007-9b1e-3a1226e6e908">
      <Terms xmlns="http://schemas.microsoft.com/office/infopath/2007/PartnerControls"/>
    </TaxKeywordTaxHTField>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66228C-7A04-450A-BA2A-321B9E6CD0CC}">
  <ds:schemaRefs>
    <ds:schemaRef ds:uri="Microsoft.SharePoint.Taxonomy.ContentTypeSync"/>
  </ds:schemaRefs>
</ds:datastoreItem>
</file>

<file path=customXml/itemProps2.xml><?xml version="1.0" encoding="utf-8"?>
<ds:datastoreItem xmlns:ds="http://schemas.openxmlformats.org/officeDocument/2006/customXml" ds:itemID="{3D8557D6-0143-471F-91A9-0432BA5945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b22376-e0fe-4007-9b1e-3a1226e6e908"/>
    <ds:schemaRef ds:uri="0df0547e-9bbb-4741-b257-bb55df7e7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32C8F1-99A6-4B44-9B67-366849218FBF}">
  <ds:schemaRef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0df0547e-9bbb-4741-b257-bb55df7e7fa7"/>
    <ds:schemaRef ds:uri="6bb22376-e0fe-4007-9b1e-3a1226e6e908"/>
    <ds:schemaRef ds:uri="http://purl.org/dc/dcmitype/"/>
    <ds:schemaRef ds:uri="http://purl.org/dc/terms/"/>
  </ds:schemaRefs>
</ds:datastoreItem>
</file>

<file path=customXml/itemProps4.xml><?xml version="1.0" encoding="utf-8"?>
<ds:datastoreItem xmlns:ds="http://schemas.openxmlformats.org/officeDocument/2006/customXml" ds:itemID="{96D75284-82D1-4E53-BAF8-6E58D5ADD3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10305</TotalTime>
  <Words>1116</Words>
  <Application>Microsoft Office PowerPoint</Application>
  <PresentationFormat>On-screen Show (4:3)</PresentationFormat>
  <Paragraphs>123</Paragraphs>
  <Slides>13</Slides>
  <Notes>13</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Narrow</vt:lpstr>
      <vt:lpstr>Calibri</vt:lpstr>
      <vt:lpstr>Office Theme</vt:lpstr>
      <vt:lpstr>Gender Equality Clothesline Activity (edit to your own title)   </vt:lpstr>
      <vt:lpstr>Acknowledgement  of  Country</vt:lpstr>
      <vt:lpstr>What are we doing today?</vt:lpstr>
      <vt:lpstr>  Introductions  Who are we? Where are we from?   </vt:lpstr>
      <vt:lpstr>Creating our Shared Space: Group Agreement </vt:lpstr>
      <vt:lpstr>PowerPoint Presentation</vt:lpstr>
      <vt:lpstr>PowerPoint Presentation</vt:lpstr>
      <vt:lpstr>PowerPoint Presentation</vt:lpstr>
      <vt:lpstr>PowerPoint Presentation</vt:lpstr>
      <vt:lpstr>PowerPoint Presentation</vt:lpstr>
      <vt:lpstr>PowerPoint Presentation</vt:lpstr>
      <vt:lpstr>  Next steps  </vt:lpstr>
      <vt:lpstr>Check Out Activity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Papettas</dc:creator>
  <cp:lastModifiedBy>Catherine DArcy</cp:lastModifiedBy>
  <cp:revision>69</cp:revision>
  <cp:lastPrinted>2019-05-07T09:51:07Z</cp:lastPrinted>
  <dcterms:created xsi:type="dcterms:W3CDTF">2019-04-29T23:45:29Z</dcterms:created>
  <dcterms:modified xsi:type="dcterms:W3CDTF">2019-07-01T07:31:51Z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0x0101001156B60DC8F9C645B26566B5BA9916DE2500AF061F0B3655E242963271A59664A32F</vt:lpwstr>
  </property>
  <property fmtid="{D5CDD505-2E9C-101B-9397-08002B2CF9AE}" pid="3" name="TaxKeyword">
    <vt:lpwstr/>
  </property>
  <property fmtid="{D5CDD505-2E9C-101B-9397-08002B2CF9AE}" pid="4" name="Projects">
    <vt:lpwstr/>
  </property>
</Properties>
</file>